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67" r:id="rId3"/>
    <p:sldId id="269" r:id="rId4"/>
    <p:sldId id="270" r:id="rId5"/>
    <p:sldId id="258" r:id="rId6"/>
    <p:sldId id="259" r:id="rId7"/>
    <p:sldId id="271" r:id="rId8"/>
    <p:sldId id="272" r:id="rId9"/>
    <p:sldId id="273" r:id="rId10"/>
    <p:sldId id="260" r:id="rId11"/>
    <p:sldId id="261" r:id="rId12"/>
    <p:sldId id="264" r:id="rId13"/>
    <p:sldId id="265" r:id="rId14"/>
    <p:sldId id="266" r:id="rId15"/>
    <p:sldId id="262" r:id="rId16"/>
  </p:sldIdLst>
  <p:sldSz cx="9144000" cy="6858000" type="screen4x3"/>
  <p:notesSz cx="7016750" cy="93091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452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0592" cy="465455"/>
          </a:xfrm>
          <a:prstGeom prst="rect">
            <a:avLst/>
          </a:prstGeom>
        </p:spPr>
        <p:txBody>
          <a:bodyPr vert="horz" lIns="93287" tIns="46644" rIns="93287" bIns="4664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4534" y="0"/>
            <a:ext cx="3040592" cy="465455"/>
          </a:xfrm>
          <a:prstGeom prst="rect">
            <a:avLst/>
          </a:prstGeom>
        </p:spPr>
        <p:txBody>
          <a:bodyPr vert="horz" lIns="93287" tIns="46644" rIns="93287" bIns="46644" rtlCol="0"/>
          <a:lstStyle>
            <a:lvl1pPr algn="r">
              <a:defRPr sz="1200"/>
            </a:lvl1pPr>
          </a:lstStyle>
          <a:p>
            <a:fld id="{307EB2F5-3DE4-4743-9742-8C6A7D7B136F}" type="datetimeFigureOut">
              <a:rPr lang="en-US" smtClean="0"/>
              <a:t>11/28/2014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287" tIns="46644" rIns="93287" bIns="4664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21823"/>
            <a:ext cx="5613400" cy="4189095"/>
          </a:xfrm>
          <a:prstGeom prst="rect">
            <a:avLst/>
          </a:prstGeom>
        </p:spPr>
        <p:txBody>
          <a:bodyPr vert="horz" lIns="93287" tIns="46644" rIns="93287" bIns="46644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29"/>
            <a:ext cx="3040592" cy="465455"/>
          </a:xfrm>
          <a:prstGeom prst="rect">
            <a:avLst/>
          </a:prstGeom>
        </p:spPr>
        <p:txBody>
          <a:bodyPr vert="horz" lIns="93287" tIns="46644" rIns="93287" bIns="4664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4534" y="8842029"/>
            <a:ext cx="3040592" cy="465455"/>
          </a:xfrm>
          <a:prstGeom prst="rect">
            <a:avLst/>
          </a:prstGeom>
        </p:spPr>
        <p:txBody>
          <a:bodyPr vert="horz" lIns="93287" tIns="46644" rIns="93287" bIns="46644" rtlCol="0" anchor="b"/>
          <a:lstStyle>
            <a:lvl1pPr algn="r">
              <a:defRPr sz="1200"/>
            </a:lvl1pPr>
          </a:lstStyle>
          <a:p>
            <a:fld id="{BA0CE8C4-FF13-42F5-BE13-6150E16086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603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57958" indent="-291522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6608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32524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9895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65395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3031830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98266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964701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1CA1A450-7E10-4470-AFE4-EEDA3E57E2B0}" type="slidenum">
              <a:rPr lang="en-US" smtClean="0">
                <a:latin typeface="Arial" charset="0"/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 smtClean="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57958" indent="-291522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6608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32524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9895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65395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3031830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98266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964701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1CA1A450-7E10-4470-AFE4-EEDA3E57E2B0}" type="slidenum">
              <a:rPr lang="en-US" smtClean="0">
                <a:latin typeface="Arial" charset="0"/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10</a:t>
            </a:fld>
            <a:endParaRPr lang="en-US" smtClean="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57958" indent="-291522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6608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32524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9895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65395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3031830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98266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964701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1CA1A450-7E10-4470-AFE4-EEDA3E57E2B0}" type="slidenum">
              <a:rPr lang="en-US" smtClean="0">
                <a:latin typeface="Arial" charset="0"/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lang="en-US" smtClean="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57958" indent="-291522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6608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32524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9895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65395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3031830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98266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964701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1CA1A450-7E10-4470-AFE4-EEDA3E57E2B0}" type="slidenum">
              <a:rPr lang="en-US" smtClean="0">
                <a:latin typeface="Arial" charset="0"/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12</a:t>
            </a:fld>
            <a:endParaRPr lang="en-US" smtClean="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57958" indent="-291522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6608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32524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9895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65395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3031830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98266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964701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1CA1A450-7E10-4470-AFE4-EEDA3E57E2B0}" type="slidenum">
              <a:rPr lang="en-US" smtClean="0">
                <a:latin typeface="Arial" charset="0"/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13</a:t>
            </a:fld>
            <a:endParaRPr lang="en-US" smtClean="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57958" indent="-291522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6608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32524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9895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65395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3031830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98266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964701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1CA1A450-7E10-4470-AFE4-EEDA3E57E2B0}" type="slidenum">
              <a:rPr lang="en-US" smtClean="0">
                <a:latin typeface="Arial" charset="0"/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14</a:t>
            </a:fld>
            <a:endParaRPr lang="en-US" smtClean="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57958" indent="-291522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6608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32524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9895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65395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3031830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98266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964701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1CA1A450-7E10-4470-AFE4-EEDA3E57E2B0}" type="slidenum">
              <a:rPr lang="en-US" smtClean="0">
                <a:latin typeface="Arial" charset="0"/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15</a:t>
            </a:fld>
            <a:endParaRPr lang="en-US" smtClean="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57958" indent="-291522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6608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32524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9895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65395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3031830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98266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964701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1CA1A450-7E10-4470-AFE4-EEDA3E57E2B0}" type="slidenum">
              <a:rPr lang="en-US" smtClean="0">
                <a:latin typeface="Arial" charset="0"/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US" smtClean="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id-ID" smtClean="0"/>
          </a:p>
        </p:txBody>
      </p:sp>
      <p:sp>
        <p:nvSpPr>
          <p:cNvPr id="16388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/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57958" indent="-291522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66089" indent="-233218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32524" indent="-233218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98959" indent="-233218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65395" indent="-23321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3031830" indent="-23321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98266" indent="-23321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964701" indent="-23321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4043888-A7EC-4ECC-BF2E-F5D8087A5B99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</a:t>
            </a:fld>
            <a:endParaRPr lang="en-US" dirty="0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id-ID" smtClean="0"/>
          </a:p>
        </p:txBody>
      </p:sp>
      <p:sp>
        <p:nvSpPr>
          <p:cNvPr id="16388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/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57958" indent="-291522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66089" indent="-233218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32524" indent="-233218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98959" indent="-233218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65395" indent="-23321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3031830" indent="-23321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98266" indent="-23321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964701" indent="-23321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4F271E9-44B7-4BF6-A730-6A0155DF6F55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</a:t>
            </a:fld>
            <a:endParaRPr lang="en-US" dirty="0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57958" indent="-291522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6608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32524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9895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65395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3031830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98266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964701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1CA1A450-7E10-4470-AFE4-EEDA3E57E2B0}" type="slidenum">
              <a:rPr lang="en-US" smtClean="0">
                <a:latin typeface="Arial" charset="0"/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lang="en-US" smtClean="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57958" indent="-291522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6608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32524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9895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65395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3031830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98266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964701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1CA1A450-7E10-4470-AFE4-EEDA3E57E2B0}" type="slidenum">
              <a:rPr lang="en-US" smtClean="0">
                <a:latin typeface="Arial" charset="0"/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lang="en-US" smtClean="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57958" indent="-291522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6608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32524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9895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65395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3031830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98266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964701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1CA1A450-7E10-4470-AFE4-EEDA3E57E2B0}" type="slidenum">
              <a:rPr lang="en-US" smtClean="0">
                <a:latin typeface="Arial" charset="0"/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7</a:t>
            </a:fld>
            <a:endParaRPr lang="en-US" smtClean="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57958" indent="-291522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6608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32524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9895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65395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3031830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98266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964701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1CA1A450-7E10-4470-AFE4-EEDA3E57E2B0}" type="slidenum">
              <a:rPr lang="en-US" smtClean="0">
                <a:latin typeface="Arial" charset="0"/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8</a:t>
            </a:fld>
            <a:endParaRPr lang="en-US" smtClean="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57958" indent="-291522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6608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32524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98959" indent="-233218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65395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3031830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98266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964701" indent="-23321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1CA1A450-7E10-4470-AFE4-EEDA3E57E2B0}" type="slidenum">
              <a:rPr lang="en-US" smtClean="0">
                <a:latin typeface="Arial" charset="0"/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9</a:t>
            </a:fld>
            <a:endParaRPr lang="en-US" smtClean="0">
              <a:latin typeface="Arial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EAE98-99EF-436F-9275-8A41CDBBFC5D}" type="datetimeFigureOut">
              <a:rPr lang="en-US" smtClean="0"/>
              <a:t>11/28/2014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D1FE1-DD02-48AA-8CBE-3E1997110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702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EAE98-99EF-436F-9275-8A41CDBBFC5D}" type="datetimeFigureOut">
              <a:rPr lang="en-US" smtClean="0"/>
              <a:t>11/28/2014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D1FE1-DD02-48AA-8CBE-3E1997110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54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EAE98-99EF-436F-9275-8A41CDBBFC5D}" type="datetimeFigureOut">
              <a:rPr lang="en-US" smtClean="0"/>
              <a:t>11/28/2014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D1FE1-DD02-48AA-8CBE-3E1997110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596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EAE98-99EF-436F-9275-8A41CDBBFC5D}" type="datetimeFigureOut">
              <a:rPr lang="en-US" smtClean="0"/>
              <a:t>11/28/2014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D1FE1-DD02-48AA-8CBE-3E1997110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45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EAE98-99EF-436F-9275-8A41CDBBFC5D}" type="datetimeFigureOut">
              <a:rPr lang="en-US" smtClean="0"/>
              <a:t>11/28/2014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D1FE1-DD02-48AA-8CBE-3E1997110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22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EAE98-99EF-436F-9275-8A41CDBBFC5D}" type="datetimeFigureOut">
              <a:rPr lang="en-US" smtClean="0"/>
              <a:t>11/28/2014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D1FE1-DD02-48AA-8CBE-3E1997110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926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EAE98-99EF-436F-9275-8A41CDBBFC5D}" type="datetimeFigureOut">
              <a:rPr lang="en-US" smtClean="0"/>
              <a:t>11/28/2014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D1FE1-DD02-48AA-8CBE-3E1997110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161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EAE98-99EF-436F-9275-8A41CDBBFC5D}" type="datetimeFigureOut">
              <a:rPr lang="en-US" smtClean="0"/>
              <a:t>11/28/2014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D1FE1-DD02-48AA-8CBE-3E1997110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113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EAE98-99EF-436F-9275-8A41CDBBFC5D}" type="datetimeFigureOut">
              <a:rPr lang="en-US" smtClean="0"/>
              <a:t>11/28/2014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D1FE1-DD02-48AA-8CBE-3E1997110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739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EAE98-99EF-436F-9275-8A41CDBBFC5D}" type="datetimeFigureOut">
              <a:rPr lang="en-US" smtClean="0"/>
              <a:t>11/28/2014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D1FE1-DD02-48AA-8CBE-3E1997110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808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EAE98-99EF-436F-9275-8A41CDBBFC5D}" type="datetimeFigureOut">
              <a:rPr lang="en-US" smtClean="0"/>
              <a:t>11/28/2014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D1FE1-DD02-48AA-8CBE-3E1997110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837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9EAE98-99EF-436F-9275-8A41CDBBFC5D}" type="datetimeFigureOut">
              <a:rPr lang="en-US" smtClean="0"/>
              <a:t>11/28/2014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D1FE1-DD02-48AA-8CBE-3E1997110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93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7" Type="http://schemas.microsoft.com/office/2007/relationships/hdphoto" Target="../media/hdphoto5.wd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eg"/><Relationship Id="rId5" Type="http://schemas.openxmlformats.org/officeDocument/2006/relationships/image" Target="../media/image1.png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5.jpe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microsoft.com/office/2007/relationships/hdphoto" Target="../media/hdphoto3.wdp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8" descr="header paparan TIPIS copy.gi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2460"/>
            <a:ext cx="9144000" cy="6858000"/>
          </a:xfrm>
          <a:prstGeom prst="rect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371259" y="6504801"/>
            <a:ext cx="276038" cy="307777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+mn-lt"/>
                <a:cs typeface="+mn-cs"/>
              </a:rPr>
              <a:t>0</a:t>
            </a:r>
            <a:endParaRPr lang="en-US" sz="1400" b="1" dirty="0">
              <a:ln w="50800"/>
              <a:solidFill>
                <a:schemeClr val="bg1">
                  <a:shade val="50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2209800" y="1066800"/>
            <a:ext cx="4724400" cy="455398"/>
          </a:xfrm>
          <a:prstGeom prst="roundRect">
            <a:avLst>
              <a:gd name="adj" fmla="val 46212"/>
            </a:avLst>
          </a:prstGeom>
          <a:solidFill>
            <a:schemeClr val="bg1"/>
          </a:solidFill>
          <a:ln w="28575">
            <a:solidFill>
              <a:srgbClr val="FFFF00"/>
            </a:solidFill>
          </a:ln>
          <a:effectLst>
            <a:glow rad="1397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685800" y="2667000"/>
            <a:ext cx="7737054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b="1" cap="none" spc="0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Photography </a:t>
            </a:r>
            <a:r>
              <a:rPr lang="en-US" sz="6000" b="1" cap="none" spc="0" dirty="0" err="1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Kepolisian</a:t>
            </a:r>
            <a:endParaRPr lang="en-US" sz="6000" b="1" cap="none" spc="0" dirty="0">
              <a:ln w="31550" cmpd="sng">
                <a:gradFill>
                  <a:gsLst>
                    <a:gs pos="70000">
                      <a:schemeClr val="accent6">
                        <a:shade val="50000"/>
                        <a:satMod val="190000"/>
                      </a:schemeClr>
                    </a:gs>
                    <a:gs pos="0">
                      <a:schemeClr val="accent6">
                        <a:tint val="77000"/>
                        <a:satMod val="180000"/>
                      </a:schemeClr>
                    </a:gs>
                  </a:gsLst>
                  <a:lin ang="5400000"/>
                </a:gradFill>
                <a:prstDash val="solid"/>
              </a:ln>
              <a:solidFill>
                <a:schemeClr val="accent6">
                  <a:tint val="15000"/>
                  <a:satMod val="200000"/>
                </a:schemeClr>
              </a:solidFill>
              <a:effectLst>
                <a:outerShdw blurRad="50800" dist="40000" dir="5400000" algn="tl" rotWithShape="0">
                  <a:srgbClr val="000000">
                    <a:shade val="5000"/>
                    <a:satMod val="120000"/>
                    <a:alpha val="3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66823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6" descr="bojong3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4038600"/>
            <a:ext cx="3657600" cy="2400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8" descr="header paparan TIPIS copy.gif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2460"/>
            <a:ext cx="9144000" cy="6858000"/>
          </a:xfrm>
          <a:prstGeom prst="rect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371259" y="6504801"/>
            <a:ext cx="276038" cy="307777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400" b="1" dirty="0">
                <a:ln w="50800"/>
                <a:solidFill>
                  <a:schemeClr val="bg1">
                    <a:shade val="50000"/>
                  </a:schemeClr>
                </a:solidFill>
              </a:rPr>
              <a:t>9</a:t>
            </a:r>
            <a:endParaRPr lang="en-US" sz="1400" b="1" dirty="0">
              <a:ln w="50800"/>
              <a:solidFill>
                <a:schemeClr val="bg1">
                  <a:shade val="50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2209800" y="1066800"/>
            <a:ext cx="4724400" cy="455398"/>
          </a:xfrm>
          <a:prstGeom prst="roundRect">
            <a:avLst>
              <a:gd name="adj" fmla="val 46212"/>
            </a:avLst>
          </a:prstGeom>
          <a:solidFill>
            <a:schemeClr val="bg1"/>
          </a:solidFill>
          <a:ln w="28575">
            <a:solidFill>
              <a:srgbClr val="FFFF00"/>
            </a:solidFill>
          </a:ln>
          <a:effectLst>
            <a:glow rad="1397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Rectangle 22"/>
          <p:cNvSpPr/>
          <p:nvPr/>
        </p:nvSpPr>
        <p:spPr bwMode="auto">
          <a:xfrm>
            <a:off x="1981200" y="1004455"/>
            <a:ext cx="5181600" cy="523220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>
                <a:ln w="19050">
                  <a:solidFill>
                    <a:srgbClr val="EEECE1">
                      <a:tint val="1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Calibri"/>
              </a:rPr>
              <a:t>ANALISA PHOTOGRAPHY</a:t>
            </a:r>
            <a:endParaRPr lang="en-US" sz="2800" b="1" dirty="0">
              <a:ln w="19050">
                <a:solidFill>
                  <a:srgbClr val="EEECE1">
                    <a:tint val="1000"/>
                  </a:srgbClr>
                </a:solidFill>
                <a:prstDash val="solid"/>
              </a:ln>
              <a:solidFill>
                <a:srgbClr val="FF0000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  <a:latin typeface="Calibri"/>
              <a:cs typeface="+mn-cs"/>
            </a:endParaRPr>
          </a:p>
        </p:txBody>
      </p:sp>
      <p:sp>
        <p:nvSpPr>
          <p:cNvPr id="7" name="TextBox 17"/>
          <p:cNvSpPr txBox="1">
            <a:spLocks noChangeArrowheads="1"/>
          </p:cNvSpPr>
          <p:nvPr/>
        </p:nvSpPr>
        <p:spPr bwMode="auto">
          <a:xfrm>
            <a:off x="425450" y="1905000"/>
            <a:ext cx="7543800" cy="95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id-ID" sz="2800" dirty="0">
                <a:latin typeface="Brush Script MT" pitchFamily="66" charset="0"/>
              </a:rPr>
              <a:t>Setelah selesai tugas memotret TKP kemudian dilakukan “Analisa Foto” antara lain  :</a:t>
            </a:r>
          </a:p>
        </p:txBody>
      </p:sp>
      <p:pic>
        <p:nvPicPr>
          <p:cNvPr id="9" name="Picture 4" descr="caption8"/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7371" y="3805949"/>
            <a:ext cx="3188029" cy="2671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501650" y="2819400"/>
            <a:ext cx="7314566" cy="20313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342900" indent="-342900">
              <a:buFontTx/>
              <a:buAutoNum type="arabicPeriod"/>
              <a:defRPr/>
            </a:pPr>
            <a:r>
              <a:rPr lang="id-ID" b="1" dirty="0">
                <a:latin typeface="+mn-lt"/>
              </a:rPr>
              <a:t>Mencari kemiripan BB yg digunakan oleh TSK</a:t>
            </a:r>
          </a:p>
          <a:p>
            <a:pPr marL="342900" indent="-342900">
              <a:defRPr/>
            </a:pPr>
            <a:endParaRPr lang="id-ID" b="1" dirty="0">
              <a:latin typeface="+mn-lt"/>
            </a:endParaRPr>
          </a:p>
          <a:p>
            <a:pPr marL="342900" indent="-342900">
              <a:buFontTx/>
              <a:buAutoNum type="arabicPeriod" startAt="2"/>
              <a:defRPr/>
            </a:pPr>
            <a:r>
              <a:rPr lang="id-ID" b="1" dirty="0">
                <a:latin typeface="+mn-lt"/>
              </a:rPr>
              <a:t>Mencari dan memeriksa foto SJL  untuk dicocokan dengan pembanding</a:t>
            </a:r>
          </a:p>
          <a:p>
            <a:pPr marL="342900" indent="-342900">
              <a:defRPr/>
            </a:pPr>
            <a:endParaRPr lang="id-ID" b="1" dirty="0">
              <a:latin typeface="+mn-lt"/>
            </a:endParaRPr>
          </a:p>
          <a:p>
            <a:pPr marL="342900" indent="-342900">
              <a:buAutoNum type="arabicPeriod" startAt="3"/>
              <a:defRPr/>
            </a:pPr>
            <a:r>
              <a:rPr lang="id-ID" b="1" dirty="0" smtClean="0">
                <a:solidFill>
                  <a:srgbClr val="FF0000"/>
                </a:solidFill>
                <a:latin typeface="+mn-lt"/>
              </a:rPr>
              <a:t>Mencari </a:t>
            </a:r>
            <a:r>
              <a:rPr lang="id-ID" b="1" dirty="0">
                <a:solidFill>
                  <a:srgbClr val="FF0000"/>
                </a:solidFill>
                <a:latin typeface="+mn-lt"/>
              </a:rPr>
              <a:t>foto wajah-wajah kerumunan massa </a:t>
            </a:r>
            <a:endParaRPr lang="en-US" b="1" dirty="0" smtClean="0">
              <a:solidFill>
                <a:srgbClr val="FF0000"/>
              </a:solidFill>
              <a:latin typeface="+mn-lt"/>
            </a:endParaRPr>
          </a:p>
          <a:p>
            <a:pPr>
              <a:defRPr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smtClean="0">
                <a:solidFill>
                  <a:srgbClr val="FF0000"/>
                </a:solidFill>
              </a:rPr>
              <a:t>     </a:t>
            </a:r>
            <a:r>
              <a:rPr lang="id-ID" b="1" dirty="0" smtClean="0">
                <a:solidFill>
                  <a:srgbClr val="FF0000"/>
                </a:solidFill>
                <a:latin typeface="+mn-lt"/>
              </a:rPr>
              <a:t>di </a:t>
            </a:r>
            <a:r>
              <a:rPr lang="id-ID" b="1" dirty="0">
                <a:solidFill>
                  <a:srgbClr val="FF0000"/>
                </a:solidFill>
                <a:latin typeface="+mn-lt"/>
              </a:rPr>
              <a:t>sekitar TKP  (karena </a:t>
            </a:r>
            <a:r>
              <a:rPr lang="id-ID" b="1" dirty="0" smtClean="0">
                <a:solidFill>
                  <a:srgbClr val="FF0000"/>
                </a:solidFill>
                <a:latin typeface="+mn-lt"/>
              </a:rPr>
              <a:t>tidak </a:t>
            </a:r>
            <a:r>
              <a:rPr lang="id-ID" b="1" dirty="0">
                <a:solidFill>
                  <a:srgbClr val="FF0000"/>
                </a:solidFill>
                <a:latin typeface="+mn-lt"/>
              </a:rPr>
              <a:t>menutup kemungkinan </a:t>
            </a:r>
            <a:endParaRPr lang="en-US" b="1" dirty="0" smtClean="0">
              <a:solidFill>
                <a:srgbClr val="FF0000"/>
              </a:solidFill>
              <a:latin typeface="+mn-lt"/>
            </a:endParaRPr>
          </a:p>
          <a:p>
            <a:pPr>
              <a:defRPr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smtClean="0">
                <a:solidFill>
                  <a:srgbClr val="FF0000"/>
                </a:solidFill>
              </a:rPr>
              <a:t>     </a:t>
            </a:r>
            <a:r>
              <a:rPr lang="id-ID" b="1" dirty="0" smtClean="0">
                <a:solidFill>
                  <a:srgbClr val="FF0000"/>
                </a:solidFill>
                <a:latin typeface="+mn-lt"/>
              </a:rPr>
              <a:t>bahwa </a:t>
            </a:r>
            <a:r>
              <a:rPr lang="id-ID" b="1" dirty="0">
                <a:solidFill>
                  <a:srgbClr val="FF0000"/>
                </a:solidFill>
                <a:latin typeface="+mn-lt"/>
              </a:rPr>
              <a:t>pelaku masih disekitar TKP).  </a:t>
            </a:r>
          </a:p>
        </p:txBody>
      </p:sp>
    </p:spTree>
    <p:extLst>
      <p:ext uri="{BB962C8B-B14F-4D97-AF65-F5344CB8AC3E}">
        <p14:creationId xmlns:p14="http://schemas.microsoft.com/office/powerpoint/2010/main" val="4045752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8" descr="header paparan TIPIS copy.gi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2460"/>
            <a:ext cx="9144000" cy="6858000"/>
          </a:xfrm>
          <a:prstGeom prst="rect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325575" y="6504801"/>
            <a:ext cx="367408" cy="307777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400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+mn-lt"/>
                <a:cs typeface="+mn-cs"/>
              </a:rPr>
              <a:t>10</a:t>
            </a:r>
            <a:endParaRPr lang="en-US" sz="1400" b="1" dirty="0">
              <a:ln w="50800"/>
              <a:solidFill>
                <a:schemeClr val="bg1">
                  <a:shade val="50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2209800" y="1066800"/>
            <a:ext cx="4724400" cy="455398"/>
          </a:xfrm>
          <a:prstGeom prst="roundRect">
            <a:avLst>
              <a:gd name="adj" fmla="val 46212"/>
            </a:avLst>
          </a:prstGeom>
          <a:solidFill>
            <a:schemeClr val="bg1"/>
          </a:solidFill>
          <a:ln w="28575">
            <a:solidFill>
              <a:srgbClr val="FFFF00"/>
            </a:solidFill>
          </a:ln>
          <a:effectLst>
            <a:glow rad="1397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Rectangle 22"/>
          <p:cNvSpPr/>
          <p:nvPr/>
        </p:nvSpPr>
        <p:spPr bwMode="auto">
          <a:xfrm>
            <a:off x="1981200" y="1004455"/>
            <a:ext cx="5181600" cy="523220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>
                <a:ln w="19050">
                  <a:solidFill>
                    <a:srgbClr val="EEECE1">
                      <a:tint val="1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Calibri"/>
              </a:rPr>
              <a:t>ANALISA PHOTOGRAPHY</a:t>
            </a:r>
            <a:endParaRPr lang="en-US" sz="2800" b="1" dirty="0">
              <a:ln w="19050">
                <a:solidFill>
                  <a:srgbClr val="EEECE1">
                    <a:tint val="1000"/>
                  </a:srgbClr>
                </a:solidFill>
                <a:prstDash val="solid"/>
              </a:ln>
              <a:solidFill>
                <a:srgbClr val="FF0000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  <a:latin typeface="Calibri"/>
              <a:cs typeface="+mn-cs"/>
            </a:endParaRPr>
          </a:p>
        </p:txBody>
      </p:sp>
      <p:pic>
        <p:nvPicPr>
          <p:cNvPr id="9" name="Picture 27" descr="IMG_4367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648690"/>
            <a:ext cx="2438400" cy="162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8" descr="IMG_4311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75" y="3353665"/>
            <a:ext cx="2409825" cy="160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9" descr="DSCN4161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1877290"/>
            <a:ext cx="5181600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30" descr="IMG_4308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5052290"/>
            <a:ext cx="2438400" cy="162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3" name="Straight Arrow Connector 12"/>
          <p:cNvCxnSpPr/>
          <p:nvPr/>
        </p:nvCxnSpPr>
        <p:spPr>
          <a:xfrm>
            <a:off x="1371600" y="2258290"/>
            <a:ext cx="5029200" cy="190500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1447800" y="4391890"/>
            <a:ext cx="4800600" cy="30480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905000" y="4620490"/>
            <a:ext cx="4343400" cy="152400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21"/>
          <p:cNvSpPr txBox="1">
            <a:spLocks noChangeArrowheads="1"/>
          </p:cNvSpPr>
          <p:nvPr/>
        </p:nvSpPr>
        <p:spPr bwMode="auto">
          <a:xfrm>
            <a:off x="2819400" y="1648690"/>
            <a:ext cx="3127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id-ID"/>
              <a:t>1</a:t>
            </a:r>
          </a:p>
        </p:txBody>
      </p:sp>
      <p:sp>
        <p:nvSpPr>
          <p:cNvPr id="17" name="TextBox 22"/>
          <p:cNvSpPr txBox="1">
            <a:spLocks noChangeArrowheads="1"/>
          </p:cNvSpPr>
          <p:nvPr/>
        </p:nvSpPr>
        <p:spPr bwMode="auto">
          <a:xfrm>
            <a:off x="2819400" y="3325090"/>
            <a:ext cx="3127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id-ID"/>
              <a:t>2</a:t>
            </a:r>
          </a:p>
        </p:txBody>
      </p:sp>
      <p:sp>
        <p:nvSpPr>
          <p:cNvPr id="18" name="TextBox 23"/>
          <p:cNvSpPr txBox="1">
            <a:spLocks noChangeArrowheads="1"/>
          </p:cNvSpPr>
          <p:nvPr/>
        </p:nvSpPr>
        <p:spPr bwMode="auto">
          <a:xfrm>
            <a:off x="2819400" y="5088803"/>
            <a:ext cx="31273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id-ID"/>
              <a:t>3</a:t>
            </a:r>
          </a:p>
        </p:txBody>
      </p:sp>
      <p:sp>
        <p:nvSpPr>
          <p:cNvPr id="19" name="TextBox 25"/>
          <p:cNvSpPr txBox="1">
            <a:spLocks noChangeArrowheads="1"/>
          </p:cNvSpPr>
          <p:nvPr/>
        </p:nvSpPr>
        <p:spPr bwMode="auto">
          <a:xfrm>
            <a:off x="2895600" y="5915890"/>
            <a:ext cx="6096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id-ID"/>
              <a:t>Apakah BB pada foto 1, atau pada foto 2, atau pada foto 3</a:t>
            </a:r>
          </a:p>
        </p:txBody>
      </p:sp>
    </p:spTree>
    <p:extLst>
      <p:ext uri="{BB962C8B-B14F-4D97-AF65-F5344CB8AC3E}">
        <p14:creationId xmlns:p14="http://schemas.microsoft.com/office/powerpoint/2010/main" val="1386010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8" descr="header paparan TIPIS copy.gi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2460"/>
            <a:ext cx="9144000" cy="6858000"/>
          </a:xfrm>
          <a:prstGeom prst="rect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325574" y="6504801"/>
            <a:ext cx="367408" cy="307777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400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+mn-lt"/>
                <a:cs typeface="+mn-cs"/>
              </a:rPr>
              <a:t>11</a:t>
            </a:r>
            <a:endParaRPr lang="en-US" sz="1400" b="1" dirty="0">
              <a:ln w="50800"/>
              <a:solidFill>
                <a:schemeClr val="bg1">
                  <a:shade val="50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2209800" y="1066800"/>
            <a:ext cx="4724400" cy="455398"/>
          </a:xfrm>
          <a:prstGeom prst="roundRect">
            <a:avLst>
              <a:gd name="adj" fmla="val 46212"/>
            </a:avLst>
          </a:prstGeom>
          <a:solidFill>
            <a:schemeClr val="bg1"/>
          </a:solidFill>
          <a:ln w="28575">
            <a:solidFill>
              <a:srgbClr val="FFFF00"/>
            </a:solidFill>
          </a:ln>
          <a:effectLst>
            <a:glow rad="1397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Rectangle 22"/>
          <p:cNvSpPr/>
          <p:nvPr/>
        </p:nvSpPr>
        <p:spPr bwMode="auto">
          <a:xfrm>
            <a:off x="1981200" y="1004455"/>
            <a:ext cx="5181600" cy="523220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>
                <a:ln w="19050">
                  <a:solidFill>
                    <a:srgbClr val="EEECE1">
                      <a:tint val="1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Calibri"/>
              </a:rPr>
              <a:t>ANALISA PHOTOGRAPHY</a:t>
            </a:r>
            <a:endParaRPr lang="en-US" sz="2800" b="1" dirty="0">
              <a:ln w="19050">
                <a:solidFill>
                  <a:srgbClr val="EEECE1">
                    <a:tint val="1000"/>
                  </a:srgbClr>
                </a:solidFill>
                <a:prstDash val="solid"/>
              </a:ln>
              <a:solidFill>
                <a:srgbClr val="FF0000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  <a:latin typeface="Calibri"/>
              <a:cs typeface="+mn-cs"/>
            </a:endParaRPr>
          </a:p>
        </p:txBody>
      </p:sp>
      <p:pic>
        <p:nvPicPr>
          <p:cNvPr id="20" name="Picture 10" descr="DSCN4160.JPG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05" y="1680078"/>
            <a:ext cx="4397044" cy="2975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12" descr="DSCN4162.JPG"/>
          <p:cNvPicPr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8659" y="3408224"/>
            <a:ext cx="4518361" cy="300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Straight Arrow Connector 3"/>
          <p:cNvCxnSpPr/>
          <p:nvPr/>
        </p:nvCxnSpPr>
        <p:spPr>
          <a:xfrm>
            <a:off x="2708565" y="3290455"/>
            <a:ext cx="2133600" cy="1032158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48489" y="4648200"/>
            <a:ext cx="39693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Siapa</a:t>
            </a:r>
            <a:r>
              <a:rPr lang="en-US" dirty="0" smtClean="0"/>
              <a:t> </a:t>
            </a:r>
            <a:r>
              <a:rPr lang="en-US" dirty="0" err="1" smtClean="0"/>
              <a:t>dia</a:t>
            </a:r>
            <a:r>
              <a:rPr lang="en-US" dirty="0" smtClean="0"/>
              <a:t> ? </a:t>
            </a:r>
          </a:p>
          <a:p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gagahnya</a:t>
            </a:r>
            <a:r>
              <a:rPr lang="en-US" dirty="0" smtClean="0"/>
              <a:t>  </a:t>
            </a:r>
            <a:r>
              <a:rPr lang="en-US" dirty="0" err="1" smtClean="0"/>
              <a:t>memukul</a:t>
            </a:r>
            <a:r>
              <a:rPr lang="en-US" dirty="0" smtClean="0"/>
              <a:t> </a:t>
            </a:r>
            <a:r>
              <a:rPr lang="en-US" dirty="0" err="1" smtClean="0"/>
              <a:t>korban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pentungan</a:t>
            </a:r>
            <a:r>
              <a:rPr lang="en-US" dirty="0"/>
              <a:t> </a:t>
            </a:r>
            <a:r>
              <a:rPr lang="en-US" dirty="0" smtClean="0"/>
              <a:t>!</a:t>
            </a:r>
          </a:p>
          <a:p>
            <a:r>
              <a:rPr lang="en-US" dirty="0" err="1" smtClean="0"/>
              <a:t>Apa</a:t>
            </a:r>
            <a:r>
              <a:rPr lang="en-US" dirty="0" smtClean="0"/>
              <a:t> </a:t>
            </a:r>
            <a:r>
              <a:rPr lang="en-US" dirty="0" err="1" smtClean="0"/>
              <a:t>perannya</a:t>
            </a:r>
            <a:r>
              <a:rPr lang="en-US" dirty="0" smtClean="0"/>
              <a:t> 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876800" y="2514600"/>
            <a:ext cx="41991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Setelah</a:t>
            </a:r>
            <a:r>
              <a:rPr lang="en-US" dirty="0" smtClean="0"/>
              <a:t> </a:t>
            </a:r>
            <a:r>
              <a:rPr lang="en-US" dirty="0" err="1" smtClean="0"/>
              <a:t>petugas</a:t>
            </a:r>
            <a:r>
              <a:rPr lang="en-US" dirty="0" smtClean="0"/>
              <a:t> </a:t>
            </a:r>
            <a:r>
              <a:rPr lang="en-US" dirty="0" err="1" smtClean="0"/>
              <a:t>datang</a:t>
            </a:r>
            <a:r>
              <a:rPr lang="en-US" dirty="0" smtClean="0"/>
              <a:t>, </a:t>
            </a:r>
            <a:r>
              <a:rPr lang="en-US" dirty="0" err="1" smtClean="0"/>
              <a:t>dia</a:t>
            </a:r>
            <a:r>
              <a:rPr lang="en-US" dirty="0" smtClean="0"/>
              <a:t> </a:t>
            </a:r>
            <a:r>
              <a:rPr lang="en-US" dirty="0" err="1" smtClean="0"/>
              <a:t>berpura-pura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Spt</a:t>
            </a:r>
            <a:r>
              <a:rPr lang="en-US" dirty="0" smtClean="0"/>
              <a:t> </a:t>
            </a:r>
            <a:r>
              <a:rPr lang="en-US" dirty="0" err="1" smtClean="0"/>
              <a:t>penonton</a:t>
            </a:r>
            <a:r>
              <a:rPr lang="en-US" dirty="0" smtClean="0"/>
              <a:t> yang </a:t>
            </a:r>
            <a:r>
              <a:rPr lang="en-US" dirty="0" err="1" smtClean="0"/>
              <a:t>tdk</a:t>
            </a:r>
            <a:r>
              <a:rPr lang="en-US" dirty="0" smtClean="0"/>
              <a:t> tau </a:t>
            </a:r>
            <a:r>
              <a:rPr lang="en-US" dirty="0" err="1" smtClean="0"/>
              <a:t>apa-apa</a:t>
            </a:r>
            <a:r>
              <a:rPr lang="en-US" dirty="0" smtClean="0"/>
              <a:t> (di </a:t>
            </a:r>
            <a:r>
              <a:rPr lang="en-US" dirty="0" err="1" smtClean="0"/>
              <a:t>luar</a:t>
            </a:r>
            <a:r>
              <a:rPr lang="en-US" dirty="0" smtClean="0"/>
              <a:t> </a:t>
            </a:r>
            <a:r>
              <a:rPr lang="en-US" dirty="0" err="1" smtClean="0"/>
              <a:t>pagar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109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8" descr="header paparan TIPIS copy.gi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2460"/>
            <a:ext cx="9144000" cy="6858000"/>
          </a:xfrm>
          <a:prstGeom prst="rect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325575" y="6504801"/>
            <a:ext cx="367408" cy="307777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400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+mn-lt"/>
                <a:cs typeface="+mn-cs"/>
              </a:rPr>
              <a:t>12</a:t>
            </a:r>
            <a:endParaRPr lang="en-US" sz="1400" b="1" dirty="0">
              <a:ln w="50800"/>
              <a:solidFill>
                <a:schemeClr val="bg1">
                  <a:shade val="50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2209800" y="1066800"/>
            <a:ext cx="4724400" cy="455398"/>
          </a:xfrm>
          <a:prstGeom prst="roundRect">
            <a:avLst>
              <a:gd name="adj" fmla="val 46212"/>
            </a:avLst>
          </a:prstGeom>
          <a:solidFill>
            <a:schemeClr val="bg1"/>
          </a:solidFill>
          <a:ln w="28575">
            <a:solidFill>
              <a:srgbClr val="FFFF00"/>
            </a:solidFill>
          </a:ln>
          <a:effectLst>
            <a:glow rad="1397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Rectangle 22"/>
          <p:cNvSpPr/>
          <p:nvPr/>
        </p:nvSpPr>
        <p:spPr bwMode="auto">
          <a:xfrm>
            <a:off x="1981200" y="1004455"/>
            <a:ext cx="5181600" cy="523220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>
                <a:ln w="19050">
                  <a:solidFill>
                    <a:srgbClr val="EEECE1">
                      <a:tint val="1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Calibri"/>
              </a:rPr>
              <a:t>ANALISA PHOTOGRAPHY</a:t>
            </a:r>
            <a:endParaRPr lang="en-US" sz="2800" b="1" dirty="0">
              <a:ln w="19050">
                <a:solidFill>
                  <a:srgbClr val="EEECE1">
                    <a:tint val="1000"/>
                  </a:srgbClr>
                </a:solidFill>
                <a:prstDash val="solid"/>
              </a:ln>
              <a:solidFill>
                <a:srgbClr val="FF0000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  <a:latin typeface="Calibri"/>
              <a:cs typeface="+mn-cs"/>
            </a:endParaRPr>
          </a:p>
        </p:txBody>
      </p:sp>
      <p:pic>
        <p:nvPicPr>
          <p:cNvPr id="7" name="Picture 10" descr="DSCN4160.JPG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690" y="1627910"/>
            <a:ext cx="4239491" cy="28684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3" descr="DSCN4163.JPG"/>
          <p:cNvPicPr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598" y="3316216"/>
            <a:ext cx="4620491" cy="312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Straight Arrow Connector 8"/>
          <p:cNvCxnSpPr/>
          <p:nvPr/>
        </p:nvCxnSpPr>
        <p:spPr>
          <a:xfrm>
            <a:off x="2230581" y="3509227"/>
            <a:ext cx="3103419" cy="757973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8489" y="4558145"/>
            <a:ext cx="39693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Siapa</a:t>
            </a:r>
            <a:r>
              <a:rPr lang="en-US" dirty="0" smtClean="0"/>
              <a:t> </a:t>
            </a:r>
            <a:r>
              <a:rPr lang="en-US" dirty="0" err="1" smtClean="0"/>
              <a:t>dia</a:t>
            </a:r>
            <a:r>
              <a:rPr lang="en-US" dirty="0" smtClean="0"/>
              <a:t> ?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gagahnya</a:t>
            </a:r>
            <a:r>
              <a:rPr lang="en-US" dirty="0" smtClean="0"/>
              <a:t>  </a:t>
            </a:r>
            <a:r>
              <a:rPr lang="en-US" dirty="0" err="1" smtClean="0"/>
              <a:t>memukul</a:t>
            </a:r>
            <a:r>
              <a:rPr lang="en-US" dirty="0" smtClean="0"/>
              <a:t> </a:t>
            </a:r>
            <a:r>
              <a:rPr lang="en-US" dirty="0" err="1" smtClean="0"/>
              <a:t>korban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pentungan</a:t>
            </a:r>
            <a:r>
              <a:rPr lang="en-US" dirty="0" smtClean="0"/>
              <a:t>, </a:t>
            </a:r>
            <a:r>
              <a:rPr lang="en-US" dirty="0" err="1" smtClean="0"/>
              <a:t>Apa</a:t>
            </a:r>
            <a:r>
              <a:rPr lang="en-US" dirty="0" smtClean="0"/>
              <a:t> </a:t>
            </a:r>
            <a:r>
              <a:rPr lang="en-US" dirty="0" err="1" smtClean="0"/>
              <a:t>perannya</a:t>
            </a:r>
            <a:r>
              <a:rPr lang="en-US" dirty="0" smtClean="0"/>
              <a:t> ?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876800" y="2362200"/>
            <a:ext cx="41991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Setelah</a:t>
            </a:r>
            <a:r>
              <a:rPr lang="en-US" dirty="0" smtClean="0"/>
              <a:t> </a:t>
            </a:r>
            <a:r>
              <a:rPr lang="en-US" dirty="0" err="1" smtClean="0"/>
              <a:t>petugas</a:t>
            </a:r>
            <a:r>
              <a:rPr lang="en-US" dirty="0" smtClean="0"/>
              <a:t> </a:t>
            </a:r>
            <a:r>
              <a:rPr lang="en-US" dirty="0" err="1" smtClean="0"/>
              <a:t>datang</a:t>
            </a:r>
            <a:r>
              <a:rPr lang="en-US" dirty="0" smtClean="0"/>
              <a:t>, </a:t>
            </a:r>
            <a:r>
              <a:rPr lang="en-US" dirty="0" err="1" smtClean="0"/>
              <a:t>dia</a:t>
            </a:r>
            <a:r>
              <a:rPr lang="en-US" dirty="0" smtClean="0"/>
              <a:t> </a:t>
            </a:r>
            <a:r>
              <a:rPr lang="en-US" dirty="0" err="1" smtClean="0"/>
              <a:t>berpura-pura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Spt</a:t>
            </a:r>
            <a:r>
              <a:rPr lang="en-US" dirty="0" smtClean="0"/>
              <a:t> </a:t>
            </a:r>
            <a:r>
              <a:rPr lang="en-US" dirty="0" err="1" smtClean="0"/>
              <a:t>penonton</a:t>
            </a:r>
            <a:r>
              <a:rPr lang="en-US" dirty="0" smtClean="0"/>
              <a:t> yang </a:t>
            </a:r>
            <a:r>
              <a:rPr lang="en-US" dirty="0" err="1" smtClean="0"/>
              <a:t>tdk</a:t>
            </a:r>
            <a:r>
              <a:rPr lang="en-US" dirty="0" smtClean="0"/>
              <a:t> tau </a:t>
            </a:r>
            <a:r>
              <a:rPr lang="en-US" dirty="0" err="1" smtClean="0"/>
              <a:t>apa-apa</a:t>
            </a:r>
            <a:r>
              <a:rPr lang="en-US" dirty="0" smtClean="0"/>
              <a:t> (</a:t>
            </a:r>
            <a:r>
              <a:rPr lang="en-US" dirty="0" err="1" smtClean="0"/>
              <a:t>menjauh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korban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427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8" descr="header paparan TIPIS copy.gi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2460"/>
            <a:ext cx="9144000" cy="6858000"/>
          </a:xfrm>
          <a:prstGeom prst="rect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325574" y="6504801"/>
            <a:ext cx="367408" cy="307777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400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+mn-lt"/>
                <a:cs typeface="+mn-cs"/>
              </a:rPr>
              <a:t>13</a:t>
            </a:r>
            <a:endParaRPr lang="en-US" sz="1400" b="1" dirty="0">
              <a:ln w="50800"/>
              <a:solidFill>
                <a:schemeClr val="bg1">
                  <a:shade val="50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2209800" y="1066800"/>
            <a:ext cx="4724400" cy="455398"/>
          </a:xfrm>
          <a:prstGeom prst="roundRect">
            <a:avLst>
              <a:gd name="adj" fmla="val 46212"/>
            </a:avLst>
          </a:prstGeom>
          <a:solidFill>
            <a:schemeClr val="bg1"/>
          </a:solidFill>
          <a:ln w="28575">
            <a:solidFill>
              <a:srgbClr val="FFFF00"/>
            </a:solidFill>
          </a:ln>
          <a:effectLst>
            <a:glow rad="1397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Rectangle 22"/>
          <p:cNvSpPr/>
          <p:nvPr/>
        </p:nvSpPr>
        <p:spPr bwMode="auto">
          <a:xfrm>
            <a:off x="1981200" y="1004455"/>
            <a:ext cx="5181600" cy="523220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>
                <a:ln w="19050">
                  <a:solidFill>
                    <a:srgbClr val="EEECE1">
                      <a:tint val="1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Calibri"/>
              </a:rPr>
              <a:t>ANALISA PHOTOGRAPHY</a:t>
            </a:r>
            <a:endParaRPr lang="en-US" sz="2800" b="1" dirty="0">
              <a:ln w="19050">
                <a:solidFill>
                  <a:srgbClr val="EEECE1">
                    <a:tint val="1000"/>
                  </a:srgbClr>
                </a:solidFill>
                <a:prstDash val="solid"/>
              </a:ln>
              <a:solidFill>
                <a:srgbClr val="FF0000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  <a:latin typeface="Calibri"/>
              <a:cs typeface="+mn-cs"/>
            </a:endParaRPr>
          </a:p>
        </p:txBody>
      </p:sp>
      <p:pic>
        <p:nvPicPr>
          <p:cNvPr id="7" name="Picture 14" descr="DSCN416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819275"/>
            <a:ext cx="5740400" cy="430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16"/>
          <p:cNvSpPr txBox="1">
            <a:spLocks noChangeArrowheads="1"/>
          </p:cNvSpPr>
          <p:nvPr/>
        </p:nvSpPr>
        <p:spPr bwMode="auto">
          <a:xfrm>
            <a:off x="3149600" y="3316288"/>
            <a:ext cx="3810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id-ID" sz="2400" b="1">
                <a:solidFill>
                  <a:srgbClr val="FF0000"/>
                </a:solidFill>
                <a:latin typeface="Arial Black" pitchFamily="34" charset="0"/>
              </a:rPr>
              <a:t>?</a:t>
            </a:r>
          </a:p>
        </p:txBody>
      </p:sp>
      <p:sp>
        <p:nvSpPr>
          <p:cNvPr id="9" name="TextBox 17"/>
          <p:cNvSpPr txBox="1">
            <a:spLocks noChangeArrowheads="1"/>
          </p:cNvSpPr>
          <p:nvPr/>
        </p:nvSpPr>
        <p:spPr bwMode="auto">
          <a:xfrm>
            <a:off x="3530600" y="3910013"/>
            <a:ext cx="3810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id-ID" sz="2400" b="1">
                <a:solidFill>
                  <a:srgbClr val="FF0000"/>
                </a:solidFill>
                <a:latin typeface="Arial Black" pitchFamily="34" charset="0"/>
              </a:rPr>
              <a:t>?</a:t>
            </a:r>
          </a:p>
        </p:txBody>
      </p:sp>
      <p:sp>
        <p:nvSpPr>
          <p:cNvPr id="10" name="TextBox 18"/>
          <p:cNvSpPr txBox="1">
            <a:spLocks noChangeArrowheads="1"/>
          </p:cNvSpPr>
          <p:nvPr/>
        </p:nvSpPr>
        <p:spPr bwMode="auto">
          <a:xfrm>
            <a:off x="4521200" y="3757613"/>
            <a:ext cx="3810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id-ID" sz="2400" b="1">
                <a:solidFill>
                  <a:srgbClr val="FF0000"/>
                </a:solidFill>
                <a:latin typeface="Arial Black" pitchFamily="34" charset="0"/>
              </a:rPr>
              <a:t>?</a:t>
            </a:r>
          </a:p>
        </p:txBody>
      </p:sp>
      <p:sp>
        <p:nvSpPr>
          <p:cNvPr id="11" name="TextBox 19"/>
          <p:cNvSpPr txBox="1">
            <a:spLocks noChangeArrowheads="1"/>
          </p:cNvSpPr>
          <p:nvPr/>
        </p:nvSpPr>
        <p:spPr bwMode="auto">
          <a:xfrm>
            <a:off x="1854200" y="3681413"/>
            <a:ext cx="3810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id-ID" sz="2400" b="1">
                <a:solidFill>
                  <a:srgbClr val="FF0000"/>
                </a:solidFill>
                <a:latin typeface="Arial Black" pitchFamily="34" charset="0"/>
              </a:rPr>
              <a:t>?</a:t>
            </a:r>
          </a:p>
        </p:txBody>
      </p:sp>
      <p:sp>
        <p:nvSpPr>
          <p:cNvPr id="12" name="TextBox 20"/>
          <p:cNvSpPr txBox="1">
            <a:spLocks noChangeArrowheads="1"/>
          </p:cNvSpPr>
          <p:nvPr/>
        </p:nvSpPr>
        <p:spPr bwMode="auto">
          <a:xfrm>
            <a:off x="939800" y="3681413"/>
            <a:ext cx="3810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id-ID" sz="2400" b="1">
                <a:solidFill>
                  <a:srgbClr val="FF0000"/>
                </a:solidFill>
                <a:latin typeface="Arial Black" pitchFamily="34" charset="0"/>
              </a:rPr>
              <a:t>?</a:t>
            </a:r>
          </a:p>
        </p:txBody>
      </p:sp>
      <p:sp>
        <p:nvSpPr>
          <p:cNvPr id="13" name="TextBox 21"/>
          <p:cNvSpPr txBox="1">
            <a:spLocks noChangeArrowheads="1"/>
          </p:cNvSpPr>
          <p:nvPr/>
        </p:nvSpPr>
        <p:spPr bwMode="auto">
          <a:xfrm>
            <a:off x="635000" y="3605213"/>
            <a:ext cx="3810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id-ID" sz="2400" b="1">
                <a:solidFill>
                  <a:srgbClr val="FF0000"/>
                </a:solidFill>
                <a:latin typeface="Arial Black" pitchFamily="34" charset="0"/>
              </a:rPr>
              <a:t>?</a:t>
            </a:r>
          </a:p>
        </p:txBody>
      </p:sp>
      <p:sp>
        <p:nvSpPr>
          <p:cNvPr id="14" name="TextBox 22"/>
          <p:cNvSpPr txBox="1">
            <a:spLocks noChangeArrowheads="1"/>
          </p:cNvSpPr>
          <p:nvPr/>
        </p:nvSpPr>
        <p:spPr bwMode="auto">
          <a:xfrm>
            <a:off x="5511800" y="4062413"/>
            <a:ext cx="3810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id-ID" sz="2400" b="1">
                <a:solidFill>
                  <a:srgbClr val="FF0000"/>
                </a:solidFill>
                <a:latin typeface="Arial Black" pitchFamily="34" charset="0"/>
              </a:rPr>
              <a:t>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003636" y="2251913"/>
            <a:ext cx="300588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-</a:t>
            </a:r>
            <a:r>
              <a:rPr lang="en-US" dirty="0" err="1" smtClean="0"/>
              <a:t>Siapa</a:t>
            </a:r>
            <a:r>
              <a:rPr lang="en-US" dirty="0" smtClean="0"/>
              <a:t> </a:t>
            </a:r>
            <a:r>
              <a:rPr lang="en-US" dirty="0" err="1" smtClean="0"/>
              <a:t>dia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-Ada </a:t>
            </a:r>
            <a:r>
              <a:rPr lang="en-US" dirty="0" err="1" smtClean="0"/>
              <a:t>kepentingan</a:t>
            </a:r>
            <a:r>
              <a:rPr lang="en-US" dirty="0" smtClean="0"/>
              <a:t> </a:t>
            </a:r>
            <a:r>
              <a:rPr lang="en-US" dirty="0" err="1" smtClean="0"/>
              <a:t>apa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-</a:t>
            </a:r>
            <a:r>
              <a:rPr lang="en-US" dirty="0" err="1" smtClean="0"/>
              <a:t>Apa</a:t>
            </a:r>
            <a:r>
              <a:rPr lang="en-US" dirty="0" smtClean="0"/>
              <a:t> </a:t>
            </a:r>
            <a:r>
              <a:rPr lang="en-US" dirty="0" err="1" smtClean="0"/>
              <a:t>perannya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-</a:t>
            </a:r>
            <a:r>
              <a:rPr lang="en-US" dirty="0" err="1" smtClean="0"/>
              <a:t>Bertanggung</a:t>
            </a:r>
            <a:r>
              <a:rPr lang="en-US" dirty="0" smtClean="0"/>
              <a:t> </a:t>
            </a:r>
            <a:r>
              <a:rPr lang="en-US" dirty="0" err="1" smtClean="0"/>
              <a:t>jawab</a:t>
            </a:r>
            <a:r>
              <a:rPr lang="en-US" dirty="0" smtClean="0"/>
              <a:t> </a:t>
            </a:r>
            <a:r>
              <a:rPr lang="en-US" dirty="0" err="1" smtClean="0"/>
              <a:t>kpd</a:t>
            </a:r>
            <a:r>
              <a:rPr lang="en-US" dirty="0" smtClean="0"/>
              <a:t> </a:t>
            </a:r>
            <a:r>
              <a:rPr lang="en-US" dirty="0" err="1" smtClean="0"/>
              <a:t>siapa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990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8" descr="header paparan TIPIS copy.gi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2460"/>
            <a:ext cx="9144000" cy="6858000"/>
          </a:xfrm>
          <a:prstGeom prst="rect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325575" y="6504801"/>
            <a:ext cx="367408" cy="307777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400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+mn-lt"/>
                <a:cs typeface="+mn-cs"/>
              </a:rPr>
              <a:t>14</a:t>
            </a:r>
            <a:endParaRPr lang="en-US" sz="1400" b="1" dirty="0">
              <a:ln w="50800"/>
              <a:solidFill>
                <a:schemeClr val="bg1">
                  <a:shade val="50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2209800" y="1066800"/>
            <a:ext cx="4724400" cy="455398"/>
          </a:xfrm>
          <a:prstGeom prst="roundRect">
            <a:avLst>
              <a:gd name="adj" fmla="val 46212"/>
            </a:avLst>
          </a:prstGeom>
          <a:solidFill>
            <a:schemeClr val="bg1"/>
          </a:solidFill>
          <a:ln w="28575">
            <a:solidFill>
              <a:srgbClr val="FFFF00"/>
            </a:solidFill>
          </a:ln>
          <a:effectLst>
            <a:glow rad="1397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Rectangle 22"/>
          <p:cNvSpPr/>
          <p:nvPr/>
        </p:nvSpPr>
        <p:spPr bwMode="auto">
          <a:xfrm>
            <a:off x="1981200" y="1004455"/>
            <a:ext cx="5181600" cy="523220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>
                <a:ln w="19050">
                  <a:solidFill>
                    <a:srgbClr val="EEECE1">
                      <a:tint val="1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Calibri"/>
              </a:rPr>
              <a:t>Tata </a:t>
            </a:r>
            <a:r>
              <a:rPr lang="en-US" sz="2800" b="1" dirty="0" err="1" smtClean="0">
                <a:ln w="19050">
                  <a:solidFill>
                    <a:srgbClr val="EEECE1">
                      <a:tint val="1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Calibri"/>
              </a:rPr>
              <a:t>urut</a:t>
            </a:r>
            <a:r>
              <a:rPr lang="en-US" sz="2800" b="1" dirty="0" smtClean="0">
                <a:ln w="19050">
                  <a:solidFill>
                    <a:srgbClr val="EEECE1">
                      <a:tint val="1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Calibri"/>
              </a:rPr>
              <a:t>/layout BAP</a:t>
            </a:r>
            <a:endParaRPr lang="en-US" sz="2800" b="1" dirty="0">
              <a:ln w="19050">
                <a:solidFill>
                  <a:srgbClr val="EEECE1">
                    <a:tint val="1000"/>
                  </a:srgbClr>
                </a:solidFill>
                <a:prstDash val="solid"/>
              </a:ln>
              <a:solidFill>
                <a:srgbClr val="FF0000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  <a:latin typeface="Calibri"/>
              <a:cs typeface="+mn-cs"/>
            </a:endParaRPr>
          </a:p>
        </p:txBody>
      </p:sp>
      <p:sp>
        <p:nvSpPr>
          <p:cNvPr id="20" name="Text Box 52"/>
          <p:cNvSpPr txBox="1">
            <a:spLocks noChangeArrowheads="1"/>
          </p:cNvSpPr>
          <p:nvPr/>
        </p:nvSpPr>
        <p:spPr bwMode="auto">
          <a:xfrm>
            <a:off x="601663" y="2209800"/>
            <a:ext cx="1547812" cy="346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600" b="1"/>
              <a:t>1. PERISTIWA</a:t>
            </a:r>
          </a:p>
        </p:txBody>
      </p:sp>
      <p:sp>
        <p:nvSpPr>
          <p:cNvPr id="22" name="Text Box 53"/>
          <p:cNvSpPr txBox="1">
            <a:spLocks noChangeArrowheads="1"/>
          </p:cNvSpPr>
          <p:nvPr/>
        </p:nvSpPr>
        <p:spPr bwMode="auto">
          <a:xfrm>
            <a:off x="357188" y="2900363"/>
            <a:ext cx="2027237" cy="247491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200" b="1"/>
              <a:t>1a. FOTO2 PANORAMA </a:t>
            </a:r>
          </a:p>
          <a:p>
            <a:pPr eaLnBrk="1" hangingPunct="1"/>
            <a:r>
              <a:rPr lang="en-US" sz="1200" b="1"/>
              <a:t>                   UMUM</a:t>
            </a:r>
          </a:p>
          <a:p>
            <a:pPr eaLnBrk="1" hangingPunct="1"/>
            <a:r>
              <a:rPr lang="en-US" sz="1200" b="1"/>
              <a:t>1b. FOTO2 PUSAT </a:t>
            </a:r>
          </a:p>
          <a:p>
            <a:pPr eaLnBrk="1" hangingPunct="1"/>
            <a:r>
              <a:rPr lang="en-US" sz="1200" b="1"/>
              <a:t>                   LEDAKAN</a:t>
            </a:r>
          </a:p>
          <a:p>
            <a:pPr eaLnBrk="1" hangingPunct="1"/>
            <a:r>
              <a:rPr lang="en-US" sz="1200" b="1"/>
              <a:t>                  UMUM DAN</a:t>
            </a:r>
          </a:p>
          <a:p>
            <a:pPr eaLnBrk="1" hangingPunct="1"/>
            <a:r>
              <a:rPr lang="en-US" sz="1200" b="1"/>
              <a:t>                  CLOSE-UP</a:t>
            </a:r>
          </a:p>
          <a:p>
            <a:pPr eaLnBrk="1" hangingPunct="1"/>
            <a:r>
              <a:rPr lang="en-US" sz="1200" b="1"/>
              <a:t>1c. FOTO2 ANTUSIASME</a:t>
            </a:r>
          </a:p>
          <a:p>
            <a:pPr eaLnBrk="1" hangingPunct="1"/>
            <a:r>
              <a:rPr lang="en-US" sz="1200" b="1"/>
              <a:t>                  PENONTON</a:t>
            </a:r>
          </a:p>
          <a:p>
            <a:pPr eaLnBrk="1" hangingPunct="1"/>
            <a:r>
              <a:rPr lang="en-US" sz="1200" b="1"/>
              <a:t>1d. FOTO2 SERPIHAN /</a:t>
            </a:r>
          </a:p>
          <a:p>
            <a:pPr eaLnBrk="1" hangingPunct="1"/>
            <a:r>
              <a:rPr lang="en-US" sz="1200" b="1"/>
              <a:t>                   BAG2 DARI</a:t>
            </a:r>
          </a:p>
          <a:p>
            <a:pPr eaLnBrk="1" hangingPunct="1"/>
            <a:r>
              <a:rPr lang="en-US" sz="1200" b="1"/>
              <a:t>                   MOBIL, BOM, </a:t>
            </a:r>
          </a:p>
          <a:p>
            <a:pPr eaLnBrk="1" hangingPunct="1"/>
            <a:r>
              <a:rPr lang="en-US" sz="1200" b="1"/>
              <a:t>                   &amp; MAN</a:t>
            </a:r>
          </a:p>
          <a:p>
            <a:pPr eaLnBrk="1" hangingPunct="1"/>
            <a:endParaRPr lang="en-US" sz="1200" b="1"/>
          </a:p>
        </p:txBody>
      </p:sp>
      <p:sp>
        <p:nvSpPr>
          <p:cNvPr id="24" name="Text Box 54"/>
          <p:cNvSpPr txBox="1">
            <a:spLocks noChangeArrowheads="1"/>
          </p:cNvSpPr>
          <p:nvPr/>
        </p:nvSpPr>
        <p:spPr bwMode="auto">
          <a:xfrm>
            <a:off x="3090863" y="2198688"/>
            <a:ext cx="1185862" cy="346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600" b="1"/>
              <a:t>2. AKIBAT</a:t>
            </a:r>
          </a:p>
        </p:txBody>
      </p:sp>
      <p:sp>
        <p:nvSpPr>
          <p:cNvPr id="25" name="Text Box 55"/>
          <p:cNvSpPr txBox="1">
            <a:spLocks noChangeArrowheads="1"/>
          </p:cNvSpPr>
          <p:nvPr/>
        </p:nvSpPr>
        <p:spPr bwMode="auto">
          <a:xfrm>
            <a:off x="2565400" y="2900363"/>
            <a:ext cx="2343150" cy="22923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200" b="1"/>
              <a:t>2a. FOTO GEDUNG2 </a:t>
            </a:r>
          </a:p>
          <a:p>
            <a:pPr eaLnBrk="1" hangingPunct="1"/>
            <a:r>
              <a:rPr lang="en-US" sz="1200" b="1"/>
              <a:t>      YG RUSAK</a:t>
            </a:r>
          </a:p>
          <a:p>
            <a:pPr eaLnBrk="1" hangingPunct="1"/>
            <a:r>
              <a:rPr lang="en-US" sz="1200" b="1"/>
              <a:t>2b. FOTO KENDARAAN </a:t>
            </a:r>
          </a:p>
          <a:p>
            <a:pPr eaLnBrk="1" hangingPunct="1"/>
            <a:r>
              <a:rPr lang="en-US" sz="1200" b="1"/>
              <a:t>      YG RUSAK :</a:t>
            </a:r>
          </a:p>
          <a:p>
            <a:pPr eaLnBrk="1" hangingPunct="1"/>
            <a:r>
              <a:rPr lang="en-US" sz="1200" b="1"/>
              <a:t>      - R4 ?</a:t>
            </a:r>
          </a:p>
          <a:p>
            <a:pPr eaLnBrk="1" hangingPunct="1"/>
            <a:r>
              <a:rPr lang="en-US" sz="1200" b="1"/>
              <a:t>      - R2 ?</a:t>
            </a:r>
          </a:p>
          <a:p>
            <a:pPr eaLnBrk="1" hangingPunct="1"/>
            <a:r>
              <a:rPr lang="en-US" sz="1200" b="1"/>
              <a:t>2c. FOTO2  KORBAN :</a:t>
            </a:r>
          </a:p>
          <a:p>
            <a:pPr eaLnBrk="1" hangingPunct="1"/>
            <a:r>
              <a:rPr lang="en-US" sz="1200" b="1"/>
              <a:t>      - MENINGGAL</a:t>
            </a:r>
          </a:p>
          <a:p>
            <a:pPr eaLnBrk="1" hangingPunct="1"/>
            <a:r>
              <a:rPr lang="en-US" sz="1200" b="1"/>
              <a:t>      - LUKA BERAT</a:t>
            </a:r>
          </a:p>
          <a:p>
            <a:pPr eaLnBrk="1" hangingPunct="1"/>
            <a:r>
              <a:rPr lang="en-US" sz="1200" b="1"/>
              <a:t>      - LUKA RINGAN</a:t>
            </a:r>
          </a:p>
          <a:p>
            <a:pPr eaLnBrk="1" hangingPunct="1"/>
            <a:r>
              <a:rPr lang="en-US" sz="1200" b="1"/>
              <a:t>      - HANCUR (BAG2 TUBUH)</a:t>
            </a:r>
          </a:p>
          <a:p>
            <a:pPr eaLnBrk="1" hangingPunct="1"/>
            <a:endParaRPr lang="en-US" sz="1200" b="1"/>
          </a:p>
        </p:txBody>
      </p:sp>
      <p:sp>
        <p:nvSpPr>
          <p:cNvPr id="26" name="Text Box 56"/>
          <p:cNvSpPr txBox="1">
            <a:spLocks noChangeArrowheads="1"/>
          </p:cNvSpPr>
          <p:nvPr/>
        </p:nvSpPr>
        <p:spPr bwMode="auto">
          <a:xfrm>
            <a:off x="5180013" y="2203450"/>
            <a:ext cx="2236787" cy="346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600" b="1"/>
              <a:t>3. MET IDENTIFIKASI</a:t>
            </a:r>
          </a:p>
        </p:txBody>
      </p:sp>
      <p:sp>
        <p:nvSpPr>
          <p:cNvPr id="27" name="Text Box 57"/>
          <p:cNvSpPr txBox="1">
            <a:spLocks noChangeArrowheads="1"/>
          </p:cNvSpPr>
          <p:nvPr/>
        </p:nvSpPr>
        <p:spPr bwMode="auto">
          <a:xfrm>
            <a:off x="5005388" y="2884488"/>
            <a:ext cx="2659062" cy="137953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200" b="1"/>
              <a:t>3a. FOTO2 PENCARIAN BB</a:t>
            </a:r>
          </a:p>
          <a:p>
            <a:pPr eaLnBrk="1" hangingPunct="1"/>
            <a:r>
              <a:rPr lang="en-US" sz="1200" b="1"/>
              <a:t>3b. FOTO2 PENGUMPULAN BB</a:t>
            </a:r>
          </a:p>
          <a:p>
            <a:pPr eaLnBrk="1" hangingPunct="1"/>
            <a:r>
              <a:rPr lang="en-US" sz="1200" b="1"/>
              <a:t>3c. FOTO2 PENCARIAN SJL</a:t>
            </a:r>
          </a:p>
          <a:p>
            <a:pPr eaLnBrk="1" hangingPunct="1"/>
            <a:r>
              <a:rPr lang="en-US" sz="1200" b="1"/>
              <a:t>3d. FOTO2 PENGEMBANGAN SJL</a:t>
            </a:r>
          </a:p>
          <a:p>
            <a:pPr eaLnBrk="1" hangingPunct="1"/>
            <a:r>
              <a:rPr lang="en-US" sz="1200" b="1"/>
              <a:t>3e. FOTO2 PENGANGKATAN SJL</a:t>
            </a:r>
          </a:p>
          <a:p>
            <a:pPr eaLnBrk="1" hangingPunct="1"/>
            <a:r>
              <a:rPr lang="en-US" sz="1200" b="1"/>
              <a:t>3f.  FOTO2 SAKSI</a:t>
            </a:r>
          </a:p>
          <a:p>
            <a:pPr eaLnBrk="1" hangingPunct="1"/>
            <a:r>
              <a:rPr lang="en-US" sz="1200" b="1"/>
              <a:t>3h. FOTO2 REKONSTRUKSI SRW</a:t>
            </a:r>
          </a:p>
        </p:txBody>
      </p:sp>
      <p:sp>
        <p:nvSpPr>
          <p:cNvPr id="28" name="Text Box 58"/>
          <p:cNvSpPr txBox="1">
            <a:spLocks noChangeArrowheads="1"/>
          </p:cNvSpPr>
          <p:nvPr/>
        </p:nvSpPr>
        <p:spPr bwMode="auto">
          <a:xfrm>
            <a:off x="8005763" y="2224088"/>
            <a:ext cx="904875" cy="346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600" b="1"/>
              <a:t>4.SIDIK</a:t>
            </a:r>
          </a:p>
        </p:txBody>
      </p:sp>
      <p:sp>
        <p:nvSpPr>
          <p:cNvPr id="29" name="Line 59"/>
          <p:cNvSpPr>
            <a:spLocks noChangeShapeType="1"/>
          </p:cNvSpPr>
          <p:nvPr/>
        </p:nvSpPr>
        <p:spPr bwMode="auto">
          <a:xfrm>
            <a:off x="1316038" y="1935163"/>
            <a:ext cx="7145337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Line 61"/>
          <p:cNvSpPr>
            <a:spLocks noChangeShapeType="1"/>
          </p:cNvSpPr>
          <p:nvPr/>
        </p:nvSpPr>
        <p:spPr bwMode="auto">
          <a:xfrm>
            <a:off x="1335088" y="1935163"/>
            <a:ext cx="0" cy="2159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Line 62"/>
          <p:cNvSpPr>
            <a:spLocks noChangeShapeType="1"/>
          </p:cNvSpPr>
          <p:nvPr/>
        </p:nvSpPr>
        <p:spPr bwMode="auto">
          <a:xfrm>
            <a:off x="3667125" y="1935163"/>
            <a:ext cx="0" cy="2159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Line 63"/>
          <p:cNvSpPr>
            <a:spLocks noChangeShapeType="1"/>
          </p:cNvSpPr>
          <p:nvPr/>
        </p:nvSpPr>
        <p:spPr bwMode="auto">
          <a:xfrm>
            <a:off x="6286500" y="1935163"/>
            <a:ext cx="0" cy="2159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Line 64"/>
          <p:cNvSpPr>
            <a:spLocks noChangeShapeType="1"/>
          </p:cNvSpPr>
          <p:nvPr/>
        </p:nvSpPr>
        <p:spPr bwMode="auto">
          <a:xfrm>
            <a:off x="8429625" y="1927225"/>
            <a:ext cx="0" cy="2159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Text Box 66"/>
          <p:cNvSpPr txBox="1">
            <a:spLocks noChangeArrowheads="1"/>
          </p:cNvSpPr>
          <p:nvPr/>
        </p:nvSpPr>
        <p:spPr bwMode="auto">
          <a:xfrm>
            <a:off x="1352550" y="5627688"/>
            <a:ext cx="6772275" cy="92551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b="1"/>
              <a:t>FOTOGRAFI KEPOLISIAN BERBICARA MENGGAMBARKAN </a:t>
            </a:r>
          </a:p>
          <a:p>
            <a:pPr algn="ctr" eaLnBrk="1" hangingPunct="1"/>
            <a:r>
              <a:rPr lang="en-US" b="1"/>
              <a:t>SUATU KASUS YANG TERJADI DI TKP</a:t>
            </a:r>
          </a:p>
          <a:p>
            <a:pPr algn="ctr" eaLnBrk="1" hangingPunct="1"/>
            <a:r>
              <a:rPr lang="en-US" b="1"/>
              <a:t>SEBAGAI KELENGKAPAN BERKAS PENYIDIKAN</a:t>
            </a:r>
          </a:p>
        </p:txBody>
      </p:sp>
      <p:sp>
        <p:nvSpPr>
          <p:cNvPr id="37" name="Line 67"/>
          <p:cNvSpPr>
            <a:spLocks noChangeShapeType="1"/>
          </p:cNvSpPr>
          <p:nvPr/>
        </p:nvSpPr>
        <p:spPr bwMode="auto">
          <a:xfrm>
            <a:off x="990600" y="5967413"/>
            <a:ext cx="360363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Line 68"/>
          <p:cNvSpPr>
            <a:spLocks noChangeShapeType="1"/>
          </p:cNvSpPr>
          <p:nvPr/>
        </p:nvSpPr>
        <p:spPr bwMode="auto">
          <a:xfrm>
            <a:off x="3668713" y="5175250"/>
            <a:ext cx="0" cy="431800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" name="Line 69"/>
          <p:cNvSpPr>
            <a:spLocks noChangeShapeType="1"/>
          </p:cNvSpPr>
          <p:nvPr/>
        </p:nvSpPr>
        <p:spPr bwMode="auto">
          <a:xfrm>
            <a:off x="6332538" y="4311650"/>
            <a:ext cx="0" cy="1295400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" name="Line 70"/>
          <p:cNvSpPr>
            <a:spLocks noChangeShapeType="1"/>
          </p:cNvSpPr>
          <p:nvPr/>
        </p:nvSpPr>
        <p:spPr bwMode="auto">
          <a:xfrm flipH="1">
            <a:off x="8420100" y="2582863"/>
            <a:ext cx="15875" cy="3384550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" name="Line 71"/>
          <p:cNvSpPr>
            <a:spLocks noChangeShapeType="1"/>
          </p:cNvSpPr>
          <p:nvPr/>
        </p:nvSpPr>
        <p:spPr bwMode="auto">
          <a:xfrm flipH="1">
            <a:off x="8061325" y="5967413"/>
            <a:ext cx="358775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Line 72"/>
          <p:cNvSpPr>
            <a:spLocks noChangeShapeType="1"/>
          </p:cNvSpPr>
          <p:nvPr/>
        </p:nvSpPr>
        <p:spPr bwMode="auto">
          <a:xfrm>
            <a:off x="1335088" y="2582863"/>
            <a:ext cx="0" cy="2889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" name="Line 73"/>
          <p:cNvSpPr>
            <a:spLocks noChangeShapeType="1"/>
          </p:cNvSpPr>
          <p:nvPr/>
        </p:nvSpPr>
        <p:spPr bwMode="auto">
          <a:xfrm>
            <a:off x="3659188" y="2582863"/>
            <a:ext cx="0" cy="2889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" name="Line 74"/>
          <p:cNvSpPr>
            <a:spLocks noChangeShapeType="1"/>
          </p:cNvSpPr>
          <p:nvPr/>
        </p:nvSpPr>
        <p:spPr bwMode="auto">
          <a:xfrm>
            <a:off x="6283325" y="2582863"/>
            <a:ext cx="0" cy="2889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 rot="5400000">
            <a:off x="708025" y="5675313"/>
            <a:ext cx="531813" cy="1587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Line 74"/>
          <p:cNvSpPr>
            <a:spLocks noChangeShapeType="1"/>
          </p:cNvSpPr>
          <p:nvPr/>
        </p:nvSpPr>
        <p:spPr bwMode="auto">
          <a:xfrm>
            <a:off x="4724400" y="1600200"/>
            <a:ext cx="0" cy="2889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460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8" descr="header paparan TIPIS copy.gi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2460"/>
            <a:ext cx="9144000" cy="6858000"/>
          </a:xfrm>
          <a:prstGeom prst="rect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371260" y="6504801"/>
            <a:ext cx="276037" cy="307777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b="1" dirty="0">
                <a:ln w="50800"/>
                <a:solidFill>
                  <a:schemeClr val="bg1">
                    <a:shade val="50000"/>
                  </a:schemeClr>
                </a:solidFill>
                <a:latin typeface="+mn-lt"/>
                <a:cs typeface="+mn-cs"/>
              </a:rPr>
              <a:t>1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2209800" y="1066800"/>
            <a:ext cx="4724400" cy="455398"/>
          </a:xfrm>
          <a:prstGeom prst="roundRect">
            <a:avLst>
              <a:gd name="adj" fmla="val 46212"/>
            </a:avLst>
          </a:prstGeom>
          <a:solidFill>
            <a:schemeClr val="bg1"/>
          </a:solidFill>
          <a:ln w="28575">
            <a:solidFill>
              <a:srgbClr val="FFFF00"/>
            </a:solidFill>
          </a:ln>
          <a:effectLst>
            <a:glow rad="1397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Rectangle 22"/>
          <p:cNvSpPr/>
          <p:nvPr/>
        </p:nvSpPr>
        <p:spPr bwMode="auto">
          <a:xfrm>
            <a:off x="1981200" y="1004455"/>
            <a:ext cx="5181600" cy="523220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>
                <a:ln w="19050">
                  <a:solidFill>
                    <a:srgbClr val="EEECE1">
                      <a:tint val="1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Calibri"/>
                <a:cs typeface="+mn-cs"/>
              </a:rPr>
              <a:t>PHOTOGRAPHY KEPOLISIAN</a:t>
            </a:r>
            <a:endParaRPr lang="en-US" sz="2800" b="1" dirty="0">
              <a:ln w="19050">
                <a:solidFill>
                  <a:srgbClr val="EEECE1">
                    <a:tint val="1000"/>
                  </a:srgbClr>
                </a:solidFill>
                <a:prstDash val="solid"/>
              </a:ln>
              <a:solidFill>
                <a:srgbClr val="FF0000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  <a:latin typeface="Calibri"/>
              <a:cs typeface="+mn-cs"/>
            </a:endParaRPr>
          </a:p>
        </p:txBody>
      </p:sp>
      <p:sp>
        <p:nvSpPr>
          <p:cNvPr id="15" name="Text Box 9"/>
          <p:cNvSpPr txBox="1">
            <a:spLocks noChangeArrowheads="1"/>
          </p:cNvSpPr>
          <p:nvPr/>
        </p:nvSpPr>
        <p:spPr bwMode="auto">
          <a:xfrm>
            <a:off x="501650" y="2619375"/>
            <a:ext cx="8147050" cy="119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b="1">
                <a:latin typeface="Tempus Sans ITC" pitchFamily="82" charset="0"/>
              </a:rPr>
              <a:t>TEKNIK PENGGUNAAN ALAT-ALAT  FOTOGRAFI (CAMERA) YG BERDA-</a:t>
            </a:r>
          </a:p>
          <a:p>
            <a:pPr eaLnBrk="1" hangingPunct="1"/>
            <a:r>
              <a:rPr lang="en-US" b="1">
                <a:latin typeface="Tempus Sans ITC" pitchFamily="82" charset="0"/>
              </a:rPr>
              <a:t>SARKAN ATURAN-ATURAN TERTENTU UNTUK MENGHASILKAN GMBR </a:t>
            </a:r>
          </a:p>
          <a:p>
            <a:pPr eaLnBrk="1" hangingPunct="1"/>
            <a:r>
              <a:rPr lang="en-US" b="1">
                <a:latin typeface="Tempus Sans ITC" pitchFamily="82" charset="0"/>
              </a:rPr>
              <a:t>POTRET (REKAMAN GMBR) DLM RANGKA MENDUKUNG TUGAS PENYI-</a:t>
            </a:r>
          </a:p>
          <a:p>
            <a:pPr eaLnBrk="1" hangingPunct="1"/>
            <a:r>
              <a:rPr lang="en-US" b="1">
                <a:latin typeface="Tempus Sans ITC" pitchFamily="82" charset="0"/>
              </a:rPr>
              <a:t>DIKAN DAN TUGAS-TUGAS KEPOLISIAN LAINNYA</a:t>
            </a:r>
          </a:p>
        </p:txBody>
      </p:sp>
      <p:sp>
        <p:nvSpPr>
          <p:cNvPr id="16" name="Text Box 16"/>
          <p:cNvSpPr txBox="1">
            <a:spLocks noChangeArrowheads="1"/>
          </p:cNvSpPr>
          <p:nvPr/>
        </p:nvSpPr>
        <p:spPr bwMode="auto">
          <a:xfrm>
            <a:off x="498475" y="1711325"/>
            <a:ext cx="34448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2400" b="1" u="sng">
                <a:latin typeface="Segoe Print" pitchFamily="2" charset="0"/>
              </a:rPr>
              <a:t>Fotografi Kepolisian :</a:t>
            </a:r>
          </a:p>
        </p:txBody>
      </p:sp>
      <p:sp>
        <p:nvSpPr>
          <p:cNvPr id="18" name="Text Box 11"/>
          <p:cNvSpPr txBox="1">
            <a:spLocks noChangeArrowheads="1"/>
          </p:cNvSpPr>
          <p:nvPr/>
        </p:nvSpPr>
        <p:spPr bwMode="auto">
          <a:xfrm>
            <a:off x="3124200" y="4125913"/>
            <a:ext cx="52133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>
                <a:latin typeface="Arial Black" pitchFamily="34" charset="0"/>
              </a:rPr>
              <a:t>MENGUTAMAKAN KEINDAHAN / </a:t>
            </a:r>
          </a:p>
          <a:p>
            <a:pPr eaLnBrk="1" hangingPunct="1"/>
            <a:r>
              <a:rPr lang="en-US">
                <a:latin typeface="Arial Black" pitchFamily="34" charset="0"/>
              </a:rPr>
              <a:t>AESTETIKA ( mempunyai NILAI BERITA)</a:t>
            </a:r>
          </a:p>
        </p:txBody>
      </p:sp>
      <p:sp>
        <p:nvSpPr>
          <p:cNvPr id="20" name="Text Box 12"/>
          <p:cNvSpPr txBox="1">
            <a:spLocks noChangeArrowheads="1"/>
          </p:cNvSpPr>
          <p:nvPr/>
        </p:nvSpPr>
        <p:spPr bwMode="auto">
          <a:xfrm>
            <a:off x="514350" y="4116388"/>
            <a:ext cx="260191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2000" b="1">
                <a:latin typeface="Times New Roman" pitchFamily="18" charset="0"/>
              </a:rPr>
              <a:t>Fotografi Umum       : </a:t>
            </a:r>
          </a:p>
        </p:txBody>
      </p:sp>
      <p:sp>
        <p:nvSpPr>
          <p:cNvPr id="22" name="Text Box 13"/>
          <p:cNvSpPr txBox="1">
            <a:spLocks noChangeArrowheads="1"/>
          </p:cNvSpPr>
          <p:nvPr/>
        </p:nvSpPr>
        <p:spPr bwMode="auto">
          <a:xfrm>
            <a:off x="498475" y="5272088"/>
            <a:ext cx="256381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2000" b="1">
                <a:latin typeface="Times New Roman" pitchFamily="18" charset="0"/>
              </a:rPr>
              <a:t>Fotografi Kepolisian :</a:t>
            </a:r>
          </a:p>
        </p:txBody>
      </p:sp>
      <p:sp>
        <p:nvSpPr>
          <p:cNvPr id="24" name="Text Box 14"/>
          <p:cNvSpPr txBox="1">
            <a:spLocks noChangeArrowheads="1"/>
          </p:cNvSpPr>
          <p:nvPr/>
        </p:nvSpPr>
        <p:spPr bwMode="auto">
          <a:xfrm>
            <a:off x="3048000" y="5302250"/>
            <a:ext cx="5945188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b="1">
                <a:latin typeface="Comic Sans MS" pitchFamily="66" charset="0"/>
              </a:rPr>
              <a:t>MENGUTAMAKAN KEASLIAN / KEJELASAN</a:t>
            </a:r>
          </a:p>
          <a:p>
            <a:pPr eaLnBrk="1" hangingPunct="1"/>
            <a:r>
              <a:rPr lang="en-US" b="1">
                <a:latin typeface="Comic Sans MS" pitchFamily="66" charset="0"/>
              </a:rPr>
              <a:t>(General Foto &amp; Closeup foto     Projustitia - BAP)</a:t>
            </a:r>
          </a:p>
        </p:txBody>
      </p:sp>
      <p:sp>
        <p:nvSpPr>
          <p:cNvPr id="25" name="Line 17"/>
          <p:cNvSpPr>
            <a:spLocks noChangeShapeType="1"/>
          </p:cNvSpPr>
          <p:nvPr/>
        </p:nvSpPr>
        <p:spPr bwMode="auto">
          <a:xfrm flipV="1">
            <a:off x="6400800" y="5759450"/>
            <a:ext cx="381000" cy="0"/>
          </a:xfrm>
          <a:prstGeom prst="line">
            <a:avLst/>
          </a:prstGeom>
          <a:noFill/>
          <a:ln w="38100">
            <a:solidFill>
              <a:srgbClr val="FF66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798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7" descr="header paparan TIPIS copy.gi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16" name="Picture 75" descr="header Bab.gi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095375" y="914400"/>
            <a:ext cx="695325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7" name="Rectangle 76"/>
          <p:cNvSpPr/>
          <p:nvPr/>
        </p:nvSpPr>
        <p:spPr>
          <a:xfrm>
            <a:off x="1371600" y="1143000"/>
            <a:ext cx="6400800" cy="4001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2000" b="1" spc="50" dirty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+mn-lt"/>
                <a:cs typeface="+mn-cs"/>
              </a:rPr>
              <a:t>DASAR HUKUM</a:t>
            </a:r>
            <a:endParaRPr lang="en-US" sz="2000" b="1" spc="50" dirty="0">
              <a:ln w="11430"/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+mn-lt"/>
              <a:cs typeface="+mn-cs"/>
            </a:endParaRPr>
          </a:p>
        </p:txBody>
      </p:sp>
      <p:sp>
        <p:nvSpPr>
          <p:cNvPr id="5125" name="TextBox 71"/>
          <p:cNvSpPr txBox="1">
            <a:spLocks noChangeArrowheads="1"/>
          </p:cNvSpPr>
          <p:nvPr/>
        </p:nvSpPr>
        <p:spPr bwMode="auto">
          <a:xfrm>
            <a:off x="8305800" y="6505575"/>
            <a:ext cx="4572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/>
            <a:r>
              <a:rPr lang="id-ID" sz="1400" b="1" dirty="0" smtClean="0">
                <a:latin typeface="Calibri" pitchFamily="34" charset="0"/>
              </a:rPr>
              <a:t>2</a:t>
            </a:r>
            <a:endParaRPr lang="en-US" sz="1400" b="1" dirty="0">
              <a:latin typeface="Calibri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038687" y="1828800"/>
            <a:ext cx="7278687" cy="109614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id-ID" sz="2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2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PERKAP NOMOR : 14 TAHUN 2012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2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tentang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2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MANAJEMEN TINDAK PIDANA</a:t>
            </a:r>
            <a:r>
              <a:rPr lang="id-ID" sz="2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endParaRPr lang="en-US" sz="2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914400" y="3069158"/>
            <a:ext cx="7467600" cy="3384376"/>
          </a:xfrm>
          <a:prstGeom prst="roundRect">
            <a:avLst/>
          </a:prstGeom>
          <a:noFill/>
          <a:ln w="28575">
            <a:solidFill>
              <a:srgbClr val="002060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  <a:defRPr/>
            </a:pPr>
            <a:endParaRPr lang="en-US" sz="22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132" name="Rectangle 1"/>
          <p:cNvSpPr>
            <a:spLocks noChangeArrowheads="1"/>
          </p:cNvSpPr>
          <p:nvPr/>
        </p:nvSpPr>
        <p:spPr bwMode="auto">
          <a:xfrm>
            <a:off x="1403350" y="3068638"/>
            <a:ext cx="6789738" cy="3170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id-ID" sz="2000" b="1"/>
              <a:t>Pasal 10 </a:t>
            </a:r>
          </a:p>
          <a:p>
            <a:pPr algn="ctr"/>
            <a:endParaRPr lang="id-ID" sz="2000" b="1"/>
          </a:p>
          <a:p>
            <a:pPr algn="just"/>
            <a:r>
              <a:rPr lang="id-ID" sz="2000" b="1"/>
              <a:t>Administrasi penyidikan merupakan penatausahaan dan segala kelengkapan yang disyaratkan undang-undang dalam proses penyidikan meliputi pencatatan, pelaporan, pendataan, dan pengarsipan atau dokumentasi untuk menjamin ketertiban, kelancaran, dan keseragaman administrasi baik untuk kepentingan peradilan, operasional maupun pengawasan Penyidikan, meliputi</a:t>
            </a:r>
          </a:p>
        </p:txBody>
      </p:sp>
      <p:sp>
        <p:nvSpPr>
          <p:cNvPr id="5133" name="TextBox 2"/>
          <p:cNvSpPr txBox="1">
            <a:spLocks noChangeArrowheads="1"/>
          </p:cNvSpPr>
          <p:nvPr/>
        </p:nvSpPr>
        <p:spPr bwMode="auto">
          <a:xfrm>
            <a:off x="1027113" y="3676650"/>
            <a:ext cx="49688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r>
              <a:rPr lang="id-ID" sz="2000" b="1"/>
              <a:t>(1)</a:t>
            </a:r>
          </a:p>
        </p:txBody>
      </p:sp>
    </p:spTree>
    <p:extLst>
      <p:ext uri="{BB962C8B-B14F-4D97-AF65-F5344CB8AC3E}">
        <p14:creationId xmlns:p14="http://schemas.microsoft.com/office/powerpoint/2010/main" val="1410261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7" descr="header paparan TIPIS copy.gi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16" name="Picture 75" descr="header Bab.gi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095375" y="914400"/>
            <a:ext cx="695325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7" name="Rectangle 76"/>
          <p:cNvSpPr/>
          <p:nvPr/>
        </p:nvSpPr>
        <p:spPr>
          <a:xfrm>
            <a:off x="1371600" y="1143000"/>
            <a:ext cx="6400800" cy="4001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2000" b="1" spc="50" dirty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+mn-lt"/>
                <a:cs typeface="+mn-cs"/>
              </a:rPr>
              <a:t>DASAR HUKUM</a:t>
            </a:r>
            <a:endParaRPr lang="en-US" sz="2000" b="1" spc="50" dirty="0">
              <a:ln w="11430"/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+mn-lt"/>
              <a:cs typeface="+mn-cs"/>
            </a:endParaRPr>
          </a:p>
        </p:txBody>
      </p:sp>
      <p:sp>
        <p:nvSpPr>
          <p:cNvPr id="6149" name="TextBox 71"/>
          <p:cNvSpPr txBox="1">
            <a:spLocks noChangeArrowheads="1"/>
          </p:cNvSpPr>
          <p:nvPr/>
        </p:nvSpPr>
        <p:spPr bwMode="auto">
          <a:xfrm>
            <a:off x="8305800" y="6505575"/>
            <a:ext cx="4572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 eaLnBrk="1" hangingPunct="1"/>
            <a:r>
              <a:rPr lang="id-ID" sz="1400" b="1" dirty="0" smtClean="0">
                <a:latin typeface="Calibri" pitchFamily="34" charset="0"/>
              </a:rPr>
              <a:t>3</a:t>
            </a:r>
            <a:endParaRPr lang="en-US" sz="1400" b="1" dirty="0">
              <a:latin typeface="Calibri" pitchFamily="34" charset="0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611560" y="1828800"/>
            <a:ext cx="7922840" cy="2896344"/>
          </a:xfrm>
          <a:prstGeom prst="roundRect">
            <a:avLst/>
          </a:prstGeom>
          <a:noFill/>
          <a:ln w="28575">
            <a:solidFill>
              <a:srgbClr val="002060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  <a:defRPr/>
            </a:pPr>
            <a:endParaRPr lang="en-US" sz="2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53" name="Rectangle 1"/>
          <p:cNvSpPr>
            <a:spLocks noChangeArrowheads="1"/>
          </p:cNvSpPr>
          <p:nvPr/>
        </p:nvSpPr>
        <p:spPr bwMode="auto">
          <a:xfrm>
            <a:off x="1709738" y="1854200"/>
            <a:ext cx="6176962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just"/>
            <a:r>
              <a:rPr lang="id-ID" b="1"/>
              <a:t>Isi berkas perkara meliputi  :</a:t>
            </a:r>
          </a:p>
          <a:p>
            <a:pPr algn="just"/>
            <a:r>
              <a:rPr lang="id-ID" b="1"/>
              <a:t>  7. berita acara pemeriksaan TKP</a:t>
            </a:r>
          </a:p>
          <a:p>
            <a:pPr algn="just"/>
            <a:r>
              <a:rPr lang="id-ID" b="1"/>
              <a:t>52. surat permintaan bantuan pemeriksaan Identifikasi</a:t>
            </a:r>
          </a:p>
          <a:p>
            <a:pPr algn="just"/>
            <a:r>
              <a:rPr lang="id-ID" b="1"/>
              <a:t>53. Surat hasil pemeriksaan identifikasi .....dst</a:t>
            </a:r>
          </a:p>
        </p:txBody>
      </p:sp>
      <p:sp>
        <p:nvSpPr>
          <p:cNvPr id="6154" name="TextBox 2"/>
          <p:cNvSpPr txBox="1">
            <a:spLocks noChangeArrowheads="1"/>
          </p:cNvSpPr>
          <p:nvPr/>
        </p:nvSpPr>
        <p:spPr bwMode="auto">
          <a:xfrm>
            <a:off x="1331913" y="1844675"/>
            <a:ext cx="3889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r>
              <a:rPr lang="id-ID" b="1"/>
              <a:t>b.</a:t>
            </a:r>
          </a:p>
        </p:txBody>
      </p:sp>
      <p:sp>
        <p:nvSpPr>
          <p:cNvPr id="6155" name="Rectangle 3"/>
          <p:cNvSpPr>
            <a:spLocks noChangeArrowheads="1"/>
          </p:cNvSpPr>
          <p:nvPr/>
        </p:nvSpPr>
        <p:spPr bwMode="auto">
          <a:xfrm>
            <a:off x="1258888" y="3078163"/>
            <a:ext cx="72009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id-ID" b="1"/>
              <a:t>Selain administrasi penyidikan sebagaimana dimaksud pada ayat (1) huruf b, administrasi penyidikan yang dapat dilampirkan di dalam berkas perkara meliputi: </a:t>
            </a:r>
          </a:p>
        </p:txBody>
      </p:sp>
      <p:sp>
        <p:nvSpPr>
          <p:cNvPr id="6156" name="TextBox 4"/>
          <p:cNvSpPr txBox="1">
            <a:spLocks noChangeArrowheads="1"/>
          </p:cNvSpPr>
          <p:nvPr/>
        </p:nvSpPr>
        <p:spPr bwMode="auto">
          <a:xfrm>
            <a:off x="854075" y="3078163"/>
            <a:ext cx="4921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r>
              <a:rPr lang="id-ID" b="1"/>
              <a:t>(3)</a:t>
            </a:r>
          </a:p>
        </p:txBody>
      </p:sp>
      <p:sp>
        <p:nvSpPr>
          <p:cNvPr id="6157" name="TextBox 5"/>
          <p:cNvSpPr txBox="1">
            <a:spLocks noChangeArrowheads="1"/>
          </p:cNvSpPr>
          <p:nvPr/>
        </p:nvSpPr>
        <p:spPr bwMode="auto">
          <a:xfrm>
            <a:off x="1258888" y="4002088"/>
            <a:ext cx="45450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r>
              <a:rPr lang="id-ID" b="1"/>
              <a:t>b.   kartu sidik jari ; dan</a:t>
            </a:r>
          </a:p>
          <a:p>
            <a:pPr eaLnBrk="1" hangingPunct="1"/>
            <a:r>
              <a:rPr lang="id-ID" b="1"/>
              <a:t>c.   foto tersangka dalam 3 posisi..... dst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19125" y="4941888"/>
            <a:ext cx="7915275" cy="136683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id-ID"/>
          </a:p>
        </p:txBody>
      </p:sp>
      <p:sp>
        <p:nvSpPr>
          <p:cNvPr id="7" name="TextBox 6"/>
          <p:cNvSpPr txBox="1"/>
          <p:nvPr/>
        </p:nvSpPr>
        <p:spPr>
          <a:xfrm>
            <a:off x="619125" y="4941888"/>
            <a:ext cx="7848600" cy="12001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id-ID" dirty="0">
                <a:latin typeface="Arial" charset="0"/>
                <a:cs typeface="Arial" charset="0"/>
              </a:rPr>
              <a:t>Pasal 12</a:t>
            </a:r>
          </a:p>
          <a:p>
            <a:pPr marL="342900" indent="-342900">
              <a:buFontTx/>
              <a:buAutoNum type="arabicParenBoth"/>
              <a:defRPr/>
            </a:pPr>
            <a:r>
              <a:rPr lang="id-ID" dirty="0">
                <a:latin typeface="Arial" charset="0"/>
                <a:cs typeface="Arial" charset="0"/>
              </a:rPr>
              <a:t> Kegiatan penyelidikan sebagaimana dimaksud dalam Pasal 11 meliputi</a:t>
            </a:r>
          </a:p>
          <a:p>
            <a:pPr>
              <a:defRPr/>
            </a:pPr>
            <a:r>
              <a:rPr lang="id-ID" dirty="0">
                <a:latin typeface="Arial" charset="0"/>
                <a:cs typeface="Arial" charset="0"/>
              </a:rPr>
              <a:t>      a.  pengolahan  TKP</a:t>
            </a:r>
          </a:p>
          <a:p>
            <a:pPr>
              <a:defRPr/>
            </a:pPr>
            <a:r>
              <a:rPr lang="id-ID" dirty="0">
                <a:latin typeface="Arial" charset="0"/>
                <a:cs typeface="Arial" charset="0"/>
              </a:rPr>
              <a:t>      b.  pengamatan (observasi)...... dst</a:t>
            </a:r>
          </a:p>
        </p:txBody>
      </p:sp>
    </p:spTree>
    <p:extLst>
      <p:ext uri="{BB962C8B-B14F-4D97-AF65-F5344CB8AC3E}">
        <p14:creationId xmlns:p14="http://schemas.microsoft.com/office/powerpoint/2010/main" val="1803650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8" descr="header paparan TIPIS copy.gi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2460"/>
            <a:ext cx="9144000" cy="6858000"/>
          </a:xfrm>
          <a:prstGeom prst="rect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371260" y="6504801"/>
            <a:ext cx="276037" cy="307777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400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+mn-lt"/>
                <a:cs typeface="+mn-cs"/>
              </a:rPr>
              <a:t>4</a:t>
            </a:r>
            <a:endParaRPr lang="en-US" sz="1400" b="1" dirty="0">
              <a:ln w="50800"/>
              <a:solidFill>
                <a:schemeClr val="bg1">
                  <a:shade val="50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2209800" y="1066800"/>
            <a:ext cx="4724400" cy="455398"/>
          </a:xfrm>
          <a:prstGeom prst="roundRect">
            <a:avLst>
              <a:gd name="adj" fmla="val 46212"/>
            </a:avLst>
          </a:prstGeom>
          <a:solidFill>
            <a:schemeClr val="bg1"/>
          </a:solidFill>
          <a:ln w="28575">
            <a:solidFill>
              <a:srgbClr val="FFFF00"/>
            </a:solidFill>
          </a:ln>
          <a:effectLst>
            <a:glow rad="1397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Rectangle 22"/>
          <p:cNvSpPr/>
          <p:nvPr/>
        </p:nvSpPr>
        <p:spPr bwMode="auto">
          <a:xfrm>
            <a:off x="1981200" y="1004455"/>
            <a:ext cx="5181600" cy="523220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>
                <a:ln w="19050">
                  <a:solidFill>
                    <a:srgbClr val="EEECE1">
                      <a:tint val="1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Calibri"/>
              </a:rPr>
              <a:t>TUJUAN PENGAMBILAN FOTO</a:t>
            </a:r>
            <a:endParaRPr lang="en-US" sz="2800" b="1" dirty="0">
              <a:ln w="19050">
                <a:solidFill>
                  <a:srgbClr val="EEECE1">
                    <a:tint val="1000"/>
                  </a:srgbClr>
                </a:solidFill>
                <a:prstDash val="solid"/>
              </a:ln>
              <a:solidFill>
                <a:srgbClr val="FF0000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  <a:latin typeface="Calibri"/>
              <a:cs typeface="+mn-cs"/>
            </a:endParaRP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242450" y="1692522"/>
            <a:ext cx="8305800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2000" dirty="0" err="1">
                <a:latin typeface="Arial Black" pitchFamily="34" charset="0"/>
              </a:rPr>
              <a:t>Tujuan</a:t>
            </a:r>
            <a:r>
              <a:rPr lang="en-US" sz="2000" dirty="0">
                <a:latin typeface="Arial Black" pitchFamily="34" charset="0"/>
              </a:rPr>
              <a:t> </a:t>
            </a:r>
            <a:r>
              <a:rPr lang="en-US" sz="2000" dirty="0" err="1">
                <a:latin typeface="Arial Black" pitchFamily="34" charset="0"/>
              </a:rPr>
              <a:t>Pengambilan</a:t>
            </a:r>
            <a:r>
              <a:rPr lang="en-US" sz="2000" dirty="0">
                <a:latin typeface="Arial Black" pitchFamily="34" charset="0"/>
              </a:rPr>
              <a:t> </a:t>
            </a:r>
            <a:r>
              <a:rPr lang="en-US" sz="2000" dirty="0" err="1">
                <a:latin typeface="Arial Black" pitchFamily="34" charset="0"/>
              </a:rPr>
              <a:t>Fotografi</a:t>
            </a:r>
            <a:r>
              <a:rPr lang="en-US" sz="2000" dirty="0">
                <a:latin typeface="Arial Black" pitchFamily="34" charset="0"/>
              </a:rPr>
              <a:t> </a:t>
            </a:r>
            <a:r>
              <a:rPr lang="en-US" sz="2000" dirty="0" err="1">
                <a:latin typeface="Arial Black" pitchFamily="34" charset="0"/>
              </a:rPr>
              <a:t>Forensik</a:t>
            </a:r>
            <a:r>
              <a:rPr lang="en-US" sz="2000" dirty="0">
                <a:latin typeface="Arial Black" pitchFamily="34" charset="0"/>
              </a:rPr>
              <a:t> </a:t>
            </a:r>
            <a:r>
              <a:rPr lang="en-US" sz="2000" dirty="0" err="1">
                <a:latin typeface="Arial Black" pitchFamily="34" charset="0"/>
              </a:rPr>
              <a:t>untuk</a:t>
            </a:r>
            <a:r>
              <a:rPr lang="en-US" sz="2000" dirty="0">
                <a:latin typeface="Arial Black" pitchFamily="34" charset="0"/>
              </a:rPr>
              <a:t> :</a:t>
            </a:r>
          </a:p>
          <a:p>
            <a:pPr eaLnBrk="1" hangingPunct="1"/>
            <a:endParaRPr lang="en-US" sz="2000" dirty="0">
              <a:latin typeface="Arial Black" pitchFamily="34" charset="0"/>
            </a:endParaRPr>
          </a:p>
          <a:p>
            <a:pPr eaLnBrk="1" hangingPunct="1">
              <a:buFontTx/>
              <a:buChar char="•"/>
            </a:pPr>
            <a:r>
              <a:rPr lang="en-US" sz="2000" dirty="0">
                <a:latin typeface="Arial Black" pitchFamily="34" charset="0"/>
              </a:rPr>
              <a:t> </a:t>
            </a:r>
            <a:r>
              <a:rPr lang="en-US" sz="2000" dirty="0" err="1">
                <a:latin typeface="Arial Black" pitchFamily="34" charset="0"/>
              </a:rPr>
              <a:t>Menunjukkan</a:t>
            </a:r>
            <a:r>
              <a:rPr lang="en-US" sz="2000" dirty="0">
                <a:latin typeface="Arial Black" pitchFamily="34" charset="0"/>
              </a:rPr>
              <a:t> </a:t>
            </a:r>
            <a:r>
              <a:rPr lang="en-US" sz="2000" dirty="0" err="1">
                <a:latin typeface="Arial Black" pitchFamily="34" charset="0"/>
              </a:rPr>
              <a:t>kepada</a:t>
            </a:r>
            <a:r>
              <a:rPr lang="en-US" sz="2000" dirty="0">
                <a:latin typeface="Arial Black" pitchFamily="34" charset="0"/>
              </a:rPr>
              <a:t> orang lain, </a:t>
            </a:r>
            <a:r>
              <a:rPr lang="en-US" sz="2000" dirty="0" err="1">
                <a:latin typeface="Arial Black" pitchFamily="34" charset="0"/>
              </a:rPr>
              <a:t>apa</a:t>
            </a:r>
            <a:r>
              <a:rPr lang="en-US" sz="2000" dirty="0">
                <a:latin typeface="Arial Black" pitchFamily="34" charset="0"/>
              </a:rPr>
              <a:t> yang </a:t>
            </a:r>
            <a:r>
              <a:rPr lang="en-US" sz="2000" dirty="0" err="1">
                <a:latin typeface="Arial Black" pitchFamily="34" charset="0"/>
              </a:rPr>
              <a:t>ada</a:t>
            </a:r>
            <a:r>
              <a:rPr lang="en-US" sz="2000" dirty="0">
                <a:latin typeface="Arial Black" pitchFamily="34" charset="0"/>
              </a:rPr>
              <a:t> di TKP</a:t>
            </a:r>
          </a:p>
          <a:p>
            <a:pPr eaLnBrk="1" hangingPunct="1"/>
            <a:endParaRPr lang="en-US" sz="2000" dirty="0">
              <a:latin typeface="Arial Black" pitchFamily="34" charset="0"/>
            </a:endParaRPr>
          </a:p>
          <a:p>
            <a:pPr eaLnBrk="1" hangingPunct="1">
              <a:buFontTx/>
              <a:buChar char="•"/>
            </a:pPr>
            <a:r>
              <a:rPr lang="en-US" sz="2000" dirty="0">
                <a:latin typeface="Arial Black" pitchFamily="34" charset="0"/>
              </a:rPr>
              <a:t> </a:t>
            </a:r>
            <a:r>
              <a:rPr lang="en-US" sz="2000" dirty="0" err="1">
                <a:latin typeface="Arial Black" pitchFamily="34" charset="0"/>
              </a:rPr>
              <a:t>Mendukung</a:t>
            </a:r>
            <a:r>
              <a:rPr lang="en-US" sz="2000" dirty="0">
                <a:latin typeface="Arial Black" pitchFamily="34" charset="0"/>
              </a:rPr>
              <a:t> </a:t>
            </a:r>
            <a:r>
              <a:rPr lang="en-US" sz="2000" dirty="0" err="1">
                <a:latin typeface="Arial Black" pitchFamily="34" charset="0"/>
              </a:rPr>
              <a:t>catatan</a:t>
            </a:r>
            <a:r>
              <a:rPr lang="en-US" sz="2000" dirty="0">
                <a:latin typeface="Arial Black" pitchFamily="34" charset="0"/>
              </a:rPr>
              <a:t> yang </a:t>
            </a:r>
            <a:r>
              <a:rPr lang="en-US" sz="2000" dirty="0" err="1">
                <a:latin typeface="Arial Black" pitchFamily="34" charset="0"/>
              </a:rPr>
              <a:t>anda</a:t>
            </a:r>
            <a:r>
              <a:rPr lang="en-US" sz="2000" dirty="0">
                <a:latin typeface="Arial Black" pitchFamily="34" charset="0"/>
              </a:rPr>
              <a:t> </a:t>
            </a:r>
            <a:r>
              <a:rPr lang="en-US" sz="2000" dirty="0" err="1">
                <a:latin typeface="Arial Black" pitchFamily="34" charset="0"/>
              </a:rPr>
              <a:t>buat</a:t>
            </a:r>
            <a:r>
              <a:rPr lang="en-US" sz="2000" dirty="0">
                <a:latin typeface="Arial Black" pitchFamily="34" charset="0"/>
              </a:rPr>
              <a:t> di TKP (</a:t>
            </a:r>
            <a:r>
              <a:rPr lang="en-US" sz="2000" dirty="0" err="1">
                <a:latin typeface="Arial Black" pitchFamily="34" charset="0"/>
              </a:rPr>
              <a:t>seperti</a:t>
            </a:r>
            <a:r>
              <a:rPr lang="en-US" sz="2000" dirty="0">
                <a:latin typeface="Arial Black" pitchFamily="34" charset="0"/>
              </a:rPr>
              <a:t> :  </a:t>
            </a:r>
          </a:p>
          <a:p>
            <a:pPr eaLnBrk="1" hangingPunct="1"/>
            <a:r>
              <a:rPr lang="en-US" sz="2000" dirty="0">
                <a:latin typeface="Arial Black" pitchFamily="34" charset="0"/>
              </a:rPr>
              <a:t>   </a:t>
            </a:r>
            <a:r>
              <a:rPr lang="en-US" sz="2000" dirty="0" err="1">
                <a:latin typeface="Arial Black" pitchFamily="34" charset="0"/>
              </a:rPr>
              <a:t>kesaksian</a:t>
            </a:r>
            <a:r>
              <a:rPr lang="en-US" sz="2000" dirty="0">
                <a:latin typeface="Arial Black" pitchFamily="34" charset="0"/>
              </a:rPr>
              <a:t>, </a:t>
            </a:r>
            <a:r>
              <a:rPr lang="en-US" sz="2000" dirty="0" err="1">
                <a:latin typeface="Arial Black" pitchFamily="34" charset="0"/>
              </a:rPr>
              <a:t>catatan</a:t>
            </a:r>
            <a:r>
              <a:rPr lang="en-US" sz="2000" dirty="0">
                <a:latin typeface="Arial Black" pitchFamily="34" charset="0"/>
              </a:rPr>
              <a:t> </a:t>
            </a:r>
            <a:r>
              <a:rPr lang="en-US" sz="2000" dirty="0" err="1">
                <a:latin typeface="Arial Black" pitchFamily="34" charset="0"/>
              </a:rPr>
              <a:t>tertulis</a:t>
            </a:r>
            <a:r>
              <a:rPr lang="en-US" sz="2000" dirty="0">
                <a:latin typeface="Arial Black" pitchFamily="34" charset="0"/>
              </a:rPr>
              <a:t>, </a:t>
            </a:r>
            <a:r>
              <a:rPr lang="en-US" sz="2000" dirty="0" err="1">
                <a:latin typeface="Arial Black" pitchFamily="34" charset="0"/>
              </a:rPr>
              <a:t>rekaman</a:t>
            </a:r>
            <a:r>
              <a:rPr lang="en-US" sz="2000" dirty="0">
                <a:latin typeface="Arial Black" pitchFamily="34" charset="0"/>
              </a:rPr>
              <a:t> video, </a:t>
            </a:r>
            <a:r>
              <a:rPr lang="en-US" sz="2000" dirty="0" err="1">
                <a:latin typeface="Arial Black" pitchFamily="34" charset="0"/>
              </a:rPr>
              <a:t>sketsa</a:t>
            </a:r>
            <a:r>
              <a:rPr lang="en-US" sz="2000" dirty="0">
                <a:latin typeface="Arial Black" pitchFamily="34" charset="0"/>
              </a:rPr>
              <a:t> TKP)</a:t>
            </a:r>
          </a:p>
          <a:p>
            <a:pPr eaLnBrk="1" hangingPunct="1"/>
            <a:endParaRPr lang="en-US" sz="2000" dirty="0">
              <a:latin typeface="Arial Black" pitchFamily="34" charset="0"/>
            </a:endParaRPr>
          </a:p>
          <a:p>
            <a:pPr eaLnBrk="1" hangingPunct="1">
              <a:buFontTx/>
              <a:buChar char="•"/>
            </a:pPr>
            <a:r>
              <a:rPr lang="en-US" sz="2000" dirty="0">
                <a:latin typeface="Arial Black" pitchFamily="34" charset="0"/>
              </a:rPr>
              <a:t> </a:t>
            </a:r>
            <a:r>
              <a:rPr lang="en-US" sz="2000" dirty="0" err="1">
                <a:latin typeface="Arial Black" pitchFamily="34" charset="0"/>
              </a:rPr>
              <a:t>Menjadi</a:t>
            </a:r>
            <a:r>
              <a:rPr lang="en-US" sz="2000" dirty="0">
                <a:latin typeface="Arial Black" pitchFamily="34" charset="0"/>
              </a:rPr>
              <a:t> </a:t>
            </a:r>
            <a:r>
              <a:rPr lang="en-US" sz="2000" dirty="0" err="1">
                <a:latin typeface="Arial Black" pitchFamily="34" charset="0"/>
              </a:rPr>
              <a:t>bagian</a:t>
            </a:r>
            <a:r>
              <a:rPr lang="en-US" sz="2000" dirty="0">
                <a:latin typeface="Arial Black" pitchFamily="34" charset="0"/>
              </a:rPr>
              <a:t> </a:t>
            </a:r>
            <a:r>
              <a:rPr lang="en-US" sz="2000" dirty="0" err="1">
                <a:latin typeface="Arial Black" pitchFamily="34" charset="0"/>
              </a:rPr>
              <a:t>dari</a:t>
            </a:r>
            <a:r>
              <a:rPr lang="en-US" sz="2000" dirty="0">
                <a:latin typeface="Arial Black" pitchFamily="34" charset="0"/>
              </a:rPr>
              <a:t> </a:t>
            </a:r>
            <a:r>
              <a:rPr lang="en-US" sz="2000" dirty="0" err="1">
                <a:latin typeface="Arial Black" pitchFamily="34" charset="0"/>
              </a:rPr>
              <a:t>barang</a:t>
            </a:r>
            <a:r>
              <a:rPr lang="en-US" sz="2000" dirty="0">
                <a:latin typeface="Arial Black" pitchFamily="34" charset="0"/>
              </a:rPr>
              <a:t> </a:t>
            </a:r>
            <a:r>
              <a:rPr lang="en-US" sz="2000" dirty="0" err="1">
                <a:latin typeface="Arial Black" pitchFamily="34" charset="0"/>
              </a:rPr>
              <a:t>bukti</a:t>
            </a:r>
            <a:r>
              <a:rPr lang="en-US" sz="2000" dirty="0">
                <a:latin typeface="Arial Black" pitchFamily="34" charset="0"/>
              </a:rPr>
              <a:t> </a:t>
            </a:r>
            <a:endParaRPr lang="en-US" sz="2000" dirty="0" smtClean="0">
              <a:latin typeface="Arial Black" pitchFamily="34" charset="0"/>
            </a:endParaRPr>
          </a:p>
          <a:p>
            <a:pPr eaLnBrk="1" hangingPunct="1"/>
            <a:r>
              <a:rPr lang="en-US" sz="2000" dirty="0">
                <a:latin typeface="Arial Black" pitchFamily="34" charset="0"/>
              </a:rPr>
              <a:t> </a:t>
            </a:r>
            <a:r>
              <a:rPr lang="en-US" sz="2000" dirty="0" smtClean="0">
                <a:latin typeface="Arial Black" pitchFamily="34" charset="0"/>
              </a:rPr>
              <a:t>  yang </a:t>
            </a:r>
            <a:r>
              <a:rPr lang="en-US" sz="2000" dirty="0" err="1">
                <a:latin typeface="Arial Black" pitchFamily="34" charset="0"/>
              </a:rPr>
              <a:t>dihadirkan</a:t>
            </a:r>
            <a:r>
              <a:rPr lang="en-US" sz="2000" dirty="0">
                <a:latin typeface="Arial Black" pitchFamily="34" charset="0"/>
              </a:rPr>
              <a:t> </a:t>
            </a:r>
            <a:r>
              <a:rPr lang="en-US" sz="2000" dirty="0" smtClean="0">
                <a:latin typeface="Arial Black" pitchFamily="34" charset="0"/>
              </a:rPr>
              <a:t>di </a:t>
            </a:r>
            <a:r>
              <a:rPr lang="en-US" sz="2000" dirty="0" err="1" smtClean="0">
                <a:latin typeface="Arial Black" pitchFamily="34" charset="0"/>
              </a:rPr>
              <a:t>Pengadilan</a:t>
            </a:r>
            <a:endParaRPr lang="en-US" sz="2000" dirty="0">
              <a:latin typeface="Arial Black" pitchFamily="34" charset="0"/>
            </a:endParaRPr>
          </a:p>
          <a:p>
            <a:pPr eaLnBrk="1" hangingPunct="1"/>
            <a:endParaRPr lang="en-US" sz="2000" dirty="0">
              <a:latin typeface="Arial Black" pitchFamily="34" charset="0"/>
            </a:endParaRPr>
          </a:p>
          <a:p>
            <a:pPr eaLnBrk="1" hangingPunct="1">
              <a:buFontTx/>
              <a:buChar char="•"/>
            </a:pPr>
            <a:r>
              <a:rPr lang="en-US" sz="2000" dirty="0">
                <a:latin typeface="Arial Black" pitchFamily="34" charset="0"/>
              </a:rPr>
              <a:t> </a:t>
            </a:r>
            <a:r>
              <a:rPr lang="en-US" sz="2000" dirty="0" err="1">
                <a:latin typeface="Arial Black" pitchFamily="34" charset="0"/>
              </a:rPr>
              <a:t>Memberikan</a:t>
            </a:r>
            <a:r>
              <a:rPr lang="en-US" sz="2000" dirty="0">
                <a:latin typeface="Arial Black" pitchFamily="34" charset="0"/>
              </a:rPr>
              <a:t> </a:t>
            </a:r>
            <a:r>
              <a:rPr lang="en-US" sz="2000" dirty="0" err="1">
                <a:latin typeface="Arial Black" pitchFamily="34" charset="0"/>
              </a:rPr>
              <a:t>informasi</a:t>
            </a:r>
            <a:r>
              <a:rPr lang="en-US" sz="2000" dirty="0">
                <a:latin typeface="Arial Black" pitchFamily="34" charset="0"/>
              </a:rPr>
              <a:t> </a:t>
            </a:r>
            <a:r>
              <a:rPr lang="en-US" sz="2000" dirty="0" err="1">
                <a:latin typeface="Arial Black" pitchFamily="34" charset="0"/>
              </a:rPr>
              <a:t>kepada</a:t>
            </a:r>
            <a:r>
              <a:rPr lang="en-US" sz="2000" dirty="0">
                <a:latin typeface="Arial Black" pitchFamily="34" charset="0"/>
              </a:rPr>
              <a:t> </a:t>
            </a:r>
            <a:endParaRPr lang="en-US" sz="2000" dirty="0" smtClean="0">
              <a:latin typeface="Arial Black" pitchFamily="34" charset="0"/>
            </a:endParaRPr>
          </a:p>
          <a:p>
            <a:pPr eaLnBrk="1" hangingPunct="1"/>
            <a:r>
              <a:rPr lang="en-US" sz="2000" dirty="0">
                <a:latin typeface="Arial Black" pitchFamily="34" charset="0"/>
              </a:rPr>
              <a:t> </a:t>
            </a:r>
            <a:r>
              <a:rPr lang="en-US" sz="2000" dirty="0" smtClean="0">
                <a:latin typeface="Arial Black" pitchFamily="34" charset="0"/>
              </a:rPr>
              <a:t>  </a:t>
            </a:r>
            <a:r>
              <a:rPr lang="en-US" sz="2000" dirty="0" err="1" smtClean="0">
                <a:latin typeface="Arial Black" pitchFamily="34" charset="0"/>
              </a:rPr>
              <a:t>Penyidik</a:t>
            </a:r>
            <a:endParaRPr lang="en-US" sz="2000" dirty="0">
              <a:latin typeface="Arial Black" pitchFamily="34" charset="0"/>
            </a:endParaRPr>
          </a:p>
        </p:txBody>
      </p:sp>
      <p:pic>
        <p:nvPicPr>
          <p:cNvPr id="9" name="Picture 7" descr="DSC_404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3717937"/>
            <a:ext cx="3955473" cy="2628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6629400" y="4572000"/>
            <a:ext cx="1524000" cy="1371600"/>
          </a:xfrm>
          <a:prstGeom prst="ellipse">
            <a:avLst/>
          </a:prstGeom>
          <a:noFill/>
          <a:ln w="28575">
            <a:solidFill>
              <a:srgbClr val="FFFF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45752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0" descr="lengankanan1B.jp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914400"/>
            <a:ext cx="3917950" cy="2652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21" descr="DSC_0210.JP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3717925"/>
            <a:ext cx="4038600" cy="268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8" descr="header paparan TIPIS copy.gif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2460"/>
            <a:ext cx="9144000" cy="6858000"/>
          </a:xfrm>
          <a:prstGeom prst="rect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371260" y="6504801"/>
            <a:ext cx="276037" cy="307777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400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+mn-lt"/>
                <a:cs typeface="+mn-cs"/>
              </a:rPr>
              <a:t>5</a:t>
            </a:r>
            <a:endParaRPr lang="en-US" sz="1400" b="1" dirty="0">
              <a:ln w="50800"/>
              <a:solidFill>
                <a:schemeClr val="bg1">
                  <a:shade val="50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2209800" y="1066800"/>
            <a:ext cx="4724400" cy="455398"/>
          </a:xfrm>
          <a:prstGeom prst="roundRect">
            <a:avLst>
              <a:gd name="adj" fmla="val 46212"/>
            </a:avLst>
          </a:prstGeom>
          <a:solidFill>
            <a:schemeClr val="bg1"/>
          </a:solidFill>
          <a:ln w="28575">
            <a:solidFill>
              <a:srgbClr val="FFFF00"/>
            </a:solidFill>
          </a:ln>
          <a:effectLst>
            <a:glow rad="1397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Rectangle 22"/>
          <p:cNvSpPr/>
          <p:nvPr/>
        </p:nvSpPr>
        <p:spPr bwMode="auto">
          <a:xfrm>
            <a:off x="1981200" y="1004455"/>
            <a:ext cx="5181600" cy="523220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err="1" smtClean="0">
                <a:ln w="19050">
                  <a:solidFill>
                    <a:srgbClr val="EEECE1">
                      <a:tint val="1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Calibri"/>
                <a:cs typeface="+mn-cs"/>
              </a:rPr>
              <a:t>Tugas</a:t>
            </a:r>
            <a:r>
              <a:rPr lang="en-US" sz="2800" b="1" dirty="0" smtClean="0">
                <a:ln w="19050">
                  <a:solidFill>
                    <a:srgbClr val="EEECE1">
                      <a:tint val="1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Calibri"/>
                <a:cs typeface="+mn-cs"/>
              </a:rPr>
              <a:t> </a:t>
            </a:r>
            <a:r>
              <a:rPr lang="en-US" sz="2800" b="1" dirty="0" err="1" smtClean="0">
                <a:ln w="19050">
                  <a:solidFill>
                    <a:srgbClr val="EEECE1">
                      <a:tint val="1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Calibri"/>
                <a:cs typeface="+mn-cs"/>
              </a:rPr>
              <a:t>pokok</a:t>
            </a:r>
            <a:r>
              <a:rPr lang="en-US" sz="2800" b="1" dirty="0" smtClean="0">
                <a:ln w="19050">
                  <a:solidFill>
                    <a:srgbClr val="EEECE1">
                      <a:tint val="1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Calibri"/>
                <a:cs typeface="+mn-cs"/>
              </a:rPr>
              <a:t> FOTOPOL</a:t>
            </a:r>
            <a:endParaRPr lang="en-US" sz="2800" b="1" dirty="0">
              <a:ln w="19050">
                <a:solidFill>
                  <a:srgbClr val="EEECE1">
                    <a:tint val="1000"/>
                  </a:srgbClr>
                </a:solidFill>
                <a:prstDash val="solid"/>
              </a:ln>
              <a:solidFill>
                <a:srgbClr val="FF0000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  <a:latin typeface="Calibri"/>
              <a:cs typeface="+mn-cs"/>
            </a:endParaRPr>
          </a:p>
        </p:txBody>
      </p:sp>
      <p:sp>
        <p:nvSpPr>
          <p:cNvPr id="7" name="TextBox 18"/>
          <p:cNvSpPr txBox="1">
            <a:spLocks noChangeArrowheads="1"/>
          </p:cNvSpPr>
          <p:nvPr/>
        </p:nvSpPr>
        <p:spPr bwMode="auto">
          <a:xfrm>
            <a:off x="757238" y="2751138"/>
            <a:ext cx="3495675" cy="83026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2400" b="1">
                <a:solidFill>
                  <a:srgbClr val="FF0000"/>
                </a:solidFill>
                <a:latin typeface="Segoe Print" pitchFamily="2" charset="0"/>
              </a:rPr>
              <a:t>Fotopol untuk</a:t>
            </a:r>
          </a:p>
          <a:p>
            <a:pPr eaLnBrk="1" hangingPunct="1"/>
            <a:r>
              <a:rPr lang="en-US" sz="2400" b="1">
                <a:solidFill>
                  <a:srgbClr val="FF0000"/>
                </a:solidFill>
                <a:latin typeface="Segoe Print" pitchFamily="2" charset="0"/>
              </a:rPr>
              <a:t>Penegakkan Hukum :</a:t>
            </a:r>
          </a:p>
        </p:txBody>
      </p:sp>
      <p:sp>
        <p:nvSpPr>
          <p:cNvPr id="8" name="TextBox 18"/>
          <p:cNvSpPr txBox="1">
            <a:spLocks noChangeArrowheads="1"/>
          </p:cNvSpPr>
          <p:nvPr/>
        </p:nvSpPr>
        <p:spPr bwMode="auto">
          <a:xfrm>
            <a:off x="4659313" y="2751138"/>
            <a:ext cx="3054350" cy="83026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2400">
                <a:latin typeface="Segoe Print" pitchFamily="2" charset="0"/>
              </a:rPr>
              <a:t>Fotopol untuk</a:t>
            </a:r>
          </a:p>
          <a:p>
            <a:pPr eaLnBrk="1" hangingPunct="1"/>
            <a:r>
              <a:rPr lang="en-US" sz="2400">
                <a:latin typeface="Segoe Print" pitchFamily="2" charset="0"/>
              </a:rPr>
              <a:t>Pelayanan Umum:</a:t>
            </a:r>
          </a:p>
        </p:txBody>
      </p:sp>
      <p:sp>
        <p:nvSpPr>
          <p:cNvPr id="9" name="TextBox 19"/>
          <p:cNvSpPr txBox="1">
            <a:spLocks noChangeArrowheads="1"/>
          </p:cNvSpPr>
          <p:nvPr/>
        </p:nvSpPr>
        <p:spPr bwMode="auto">
          <a:xfrm>
            <a:off x="747713" y="3917950"/>
            <a:ext cx="3595687" cy="25860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/>
              <a:t>-TKP</a:t>
            </a:r>
          </a:p>
          <a:p>
            <a:pPr eaLnBrk="1" hangingPunct="1"/>
            <a:r>
              <a:rPr lang="en-US"/>
              <a:t>-Barang bukti</a:t>
            </a:r>
          </a:p>
          <a:p>
            <a:pPr eaLnBrk="1" hangingPunct="1"/>
            <a:r>
              <a:rPr lang="en-US"/>
              <a:t>-Sidik jari latent</a:t>
            </a:r>
          </a:p>
          <a:p>
            <a:pPr eaLnBrk="1" hangingPunct="1"/>
            <a:r>
              <a:rPr lang="en-US"/>
              <a:t>-Saksi &amp;/ Tersangka</a:t>
            </a:r>
          </a:p>
          <a:p>
            <a:pPr eaLnBrk="1" hangingPunct="1"/>
            <a:r>
              <a:rPr lang="en-US"/>
              <a:t>-Korban</a:t>
            </a:r>
          </a:p>
          <a:p>
            <a:pPr eaLnBrk="1" hangingPunct="1"/>
            <a:r>
              <a:rPr lang="en-US"/>
              <a:t>-Rekonsrtruksi TKP</a:t>
            </a:r>
          </a:p>
          <a:p>
            <a:pPr eaLnBrk="1" hangingPunct="1"/>
            <a:r>
              <a:rPr lang="en-US"/>
              <a:t>-Unjuk rasa / Demonstrasi massa</a:t>
            </a:r>
          </a:p>
          <a:p>
            <a:pPr eaLnBrk="1" hangingPunct="1"/>
            <a:r>
              <a:rPr lang="en-US"/>
              <a:t>-Human Eror (pesawat jatuh,</a:t>
            </a:r>
          </a:p>
          <a:p>
            <a:pPr eaLnBrk="1" hangingPunct="1"/>
            <a:r>
              <a:rPr lang="en-US"/>
              <a:t>  tambang batubara meledak, dll)</a:t>
            </a:r>
          </a:p>
        </p:txBody>
      </p:sp>
      <p:sp>
        <p:nvSpPr>
          <p:cNvPr id="10" name="TextBox 14"/>
          <p:cNvSpPr txBox="1">
            <a:spLocks noChangeArrowheads="1"/>
          </p:cNvSpPr>
          <p:nvPr/>
        </p:nvSpPr>
        <p:spPr bwMode="auto">
          <a:xfrm>
            <a:off x="4648200" y="3913188"/>
            <a:ext cx="3984809" cy="120032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b="1"/>
              <a:t>-Ceremonial kedinasan</a:t>
            </a:r>
          </a:p>
          <a:p>
            <a:pPr eaLnBrk="1" hangingPunct="1"/>
            <a:r>
              <a:rPr lang="en-US" b="1"/>
              <a:t>-Pas foto Anggota Polri / PNS Polri</a:t>
            </a:r>
          </a:p>
          <a:p>
            <a:pPr eaLnBrk="1" hangingPunct="1"/>
            <a:r>
              <a:rPr lang="en-US" b="1"/>
              <a:t>-Pelayanan SKCK</a:t>
            </a:r>
          </a:p>
          <a:p>
            <a:pPr eaLnBrk="1" hangingPunct="1"/>
            <a:r>
              <a:rPr lang="en-US" b="1"/>
              <a:t>-Bencana alam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rot="5400000">
            <a:off x="2094707" y="3818731"/>
            <a:ext cx="533400" cy="1587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rot="5400000">
            <a:off x="6133307" y="3847306"/>
            <a:ext cx="533400" cy="1587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362200" y="2362200"/>
            <a:ext cx="4038600" cy="158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rot="5400000">
            <a:off x="2096294" y="2628106"/>
            <a:ext cx="533400" cy="158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rot="5400000">
            <a:off x="6104732" y="2628106"/>
            <a:ext cx="533400" cy="1587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343400" y="1527675"/>
            <a:ext cx="0" cy="834525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5752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8" descr="header paparan TIPIS copy.gi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46" y="30762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2460"/>
            <a:ext cx="9144000" cy="6858000"/>
          </a:xfrm>
          <a:prstGeom prst="rect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371260" y="6504801"/>
            <a:ext cx="276037" cy="307777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400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+mn-lt"/>
                <a:cs typeface="+mn-cs"/>
              </a:rPr>
              <a:t>6</a:t>
            </a:r>
            <a:endParaRPr lang="en-US" sz="1400" b="1" dirty="0">
              <a:ln w="50800"/>
              <a:solidFill>
                <a:schemeClr val="bg1">
                  <a:shade val="50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200278" y="990600"/>
            <a:ext cx="4724400" cy="455398"/>
          </a:xfrm>
          <a:prstGeom prst="roundRect">
            <a:avLst>
              <a:gd name="adj" fmla="val 46212"/>
            </a:avLst>
          </a:prstGeom>
          <a:solidFill>
            <a:schemeClr val="bg1"/>
          </a:solidFill>
          <a:ln w="28575">
            <a:solidFill>
              <a:srgbClr val="FFFF00"/>
            </a:solidFill>
          </a:ln>
          <a:effectLst>
            <a:glow rad="1397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Rectangle 22"/>
          <p:cNvSpPr/>
          <p:nvPr/>
        </p:nvSpPr>
        <p:spPr bwMode="auto">
          <a:xfrm>
            <a:off x="-76200" y="914400"/>
            <a:ext cx="5181600" cy="523220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2800" b="1" dirty="0" smtClean="0">
                <a:ln w="19050">
                  <a:solidFill>
                    <a:srgbClr val="EEECE1">
                      <a:tint val="1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Calibri"/>
                <a:cs typeface="+mn-cs"/>
              </a:rPr>
              <a:t>Memotret BB</a:t>
            </a:r>
            <a:endParaRPr lang="en-US" sz="2800" b="1" dirty="0">
              <a:ln w="19050">
                <a:solidFill>
                  <a:srgbClr val="EEECE1">
                    <a:tint val="1000"/>
                  </a:srgbClr>
                </a:solidFill>
                <a:prstDash val="solid"/>
              </a:ln>
              <a:solidFill>
                <a:srgbClr val="FF0000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  <a:latin typeface="Calibri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616384"/>
            <a:ext cx="3810000" cy="25235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187709"/>
            <a:ext cx="3810000" cy="25235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343400" y="2104072"/>
            <a:ext cx="415934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u="sng" dirty="0" smtClean="0"/>
              <a:t>Alternatif 1</a:t>
            </a:r>
            <a:r>
              <a:rPr lang="id-ID" dirty="0" smtClean="0"/>
              <a:t> : </a:t>
            </a:r>
          </a:p>
          <a:p>
            <a:r>
              <a:rPr lang="id-ID" dirty="0" smtClean="0"/>
              <a:t>a. Gunakan Modus Bunga pd Camera</a:t>
            </a:r>
          </a:p>
          <a:p>
            <a:r>
              <a:rPr lang="id-ID" dirty="0" smtClean="0"/>
              <a:t>b. Bisa gunakan lensa Normal / 18-200mm</a:t>
            </a:r>
          </a:p>
          <a:p>
            <a:r>
              <a:rPr lang="id-ID" dirty="0" smtClean="0"/>
              <a:t>c. Manfaat cahaya matahari / dibantu 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id-ID" dirty="0" smtClean="0"/>
              <a:t>cahaya senter</a:t>
            </a:r>
            <a:endParaRPr lang="id-ID" dirty="0"/>
          </a:p>
        </p:txBody>
      </p:sp>
      <p:sp>
        <p:nvSpPr>
          <p:cNvPr id="12" name="TextBox 11"/>
          <p:cNvSpPr txBox="1"/>
          <p:nvPr/>
        </p:nvSpPr>
        <p:spPr>
          <a:xfrm>
            <a:off x="4297679" y="3810000"/>
            <a:ext cx="445538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u="sng" dirty="0" smtClean="0"/>
              <a:t>Alternatif 2</a:t>
            </a:r>
            <a:r>
              <a:rPr lang="id-ID" dirty="0" smtClean="0"/>
              <a:t> : </a:t>
            </a:r>
          </a:p>
          <a:p>
            <a:r>
              <a:rPr lang="id-ID" dirty="0" smtClean="0"/>
              <a:t>a. Gunakan Modus Manual  pd Camera </a:t>
            </a:r>
          </a:p>
          <a:p>
            <a:r>
              <a:rPr lang="id-ID" dirty="0" smtClean="0"/>
              <a:t>b. Bisa gunakan lensa macro 60 mm / 105mm</a:t>
            </a:r>
          </a:p>
          <a:p>
            <a:r>
              <a:rPr lang="id-ID" dirty="0" smtClean="0"/>
              <a:t>c. Manfaat cahaya matahari / dibantu 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id-ID" dirty="0" smtClean="0"/>
              <a:t>cahaya senter</a:t>
            </a:r>
          </a:p>
          <a:p>
            <a:r>
              <a:rPr lang="id-ID" dirty="0" smtClean="0"/>
              <a:t>d. Harus dibantu menggunakan Tripot 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id-ID" dirty="0" smtClean="0"/>
              <a:t>(jika memotret SJL)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4121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8" descr="header paparan TIPIS copy.gi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46" y="30762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2460"/>
            <a:ext cx="9144000" cy="6858000"/>
          </a:xfrm>
          <a:prstGeom prst="rect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371260" y="6504801"/>
            <a:ext cx="276037" cy="307777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400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+mn-lt"/>
                <a:cs typeface="+mn-cs"/>
              </a:rPr>
              <a:t>7</a:t>
            </a:r>
            <a:endParaRPr lang="en-US" sz="1400" b="1" dirty="0">
              <a:ln w="50800"/>
              <a:solidFill>
                <a:schemeClr val="bg1">
                  <a:shade val="50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428878" y="1297202"/>
            <a:ext cx="4724400" cy="455398"/>
          </a:xfrm>
          <a:prstGeom prst="roundRect">
            <a:avLst>
              <a:gd name="adj" fmla="val 46212"/>
            </a:avLst>
          </a:prstGeom>
          <a:solidFill>
            <a:schemeClr val="bg1"/>
          </a:solidFill>
          <a:ln w="28575">
            <a:solidFill>
              <a:srgbClr val="FFFF00"/>
            </a:solidFill>
          </a:ln>
          <a:effectLst>
            <a:glow rad="1397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Rectangle 22"/>
          <p:cNvSpPr/>
          <p:nvPr/>
        </p:nvSpPr>
        <p:spPr bwMode="auto">
          <a:xfrm>
            <a:off x="152400" y="1221002"/>
            <a:ext cx="5181600" cy="523220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2800" b="1" dirty="0" smtClean="0">
                <a:ln w="19050">
                  <a:solidFill>
                    <a:srgbClr val="EEECE1">
                      <a:tint val="1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Calibri"/>
                <a:cs typeface="+mn-cs"/>
              </a:rPr>
              <a:t>Memotret SJL di TKP</a:t>
            </a:r>
            <a:endParaRPr lang="en-US" sz="2800" b="1" dirty="0">
              <a:ln w="19050">
                <a:solidFill>
                  <a:srgbClr val="EEECE1">
                    <a:tint val="1000"/>
                  </a:srgbClr>
                </a:solidFill>
                <a:prstDash val="solid"/>
              </a:ln>
              <a:solidFill>
                <a:srgbClr val="FF0000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  <a:latin typeface="Calibri"/>
              <a:cs typeface="+mn-cs"/>
            </a:endParaRPr>
          </a:p>
        </p:txBody>
      </p:sp>
      <p:pic>
        <p:nvPicPr>
          <p:cNvPr id="11" name="Picture 22" descr="SJL-jari tengah kiri"/>
          <p:cNvPicPr>
            <a:picLocks noChangeAspect="1" noChangeArrowheads="1"/>
          </p:cNvPicPr>
          <p:nvPr/>
        </p:nvPicPr>
        <p:blipFill>
          <a:blip r:embed="rId4">
            <a:lum bright="12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25000"/>
                    </a14:imgEffect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352204">
            <a:off x="4027325" y="1640053"/>
            <a:ext cx="3409950" cy="262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 Box 17"/>
          <p:cNvSpPr txBox="1">
            <a:spLocks noChangeArrowheads="1"/>
          </p:cNvSpPr>
          <p:nvPr/>
        </p:nvSpPr>
        <p:spPr bwMode="auto">
          <a:xfrm>
            <a:off x="396875" y="2286000"/>
            <a:ext cx="50895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sz="2400" b="1">
                <a:latin typeface="Times New Roman" pitchFamily="18" charset="0"/>
              </a:rPr>
              <a:t>MEMOTRET SIDIK JARI LATENT</a:t>
            </a:r>
          </a:p>
        </p:txBody>
      </p:sp>
      <p:sp>
        <p:nvSpPr>
          <p:cNvPr id="15" name="Text Box 18"/>
          <p:cNvSpPr txBox="1">
            <a:spLocks noChangeArrowheads="1"/>
          </p:cNvSpPr>
          <p:nvPr/>
        </p:nvSpPr>
        <p:spPr bwMode="auto">
          <a:xfrm>
            <a:off x="381000" y="2825750"/>
            <a:ext cx="440372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buFontTx/>
              <a:buAutoNum type="arabicPeriod"/>
            </a:pPr>
            <a:r>
              <a:rPr lang="en-US" b="1">
                <a:latin typeface="Arial Narrow" pitchFamily="34" charset="0"/>
              </a:rPr>
              <a:t>Potret SJL sblm dilakukan pengembangan </a:t>
            </a:r>
            <a:endParaRPr lang="id-ID" b="1">
              <a:latin typeface="Arial Narrow" pitchFamily="34" charset="0"/>
            </a:endParaRPr>
          </a:p>
          <a:p>
            <a:pPr eaLnBrk="1" hangingPunct="1"/>
            <a:r>
              <a:rPr lang="id-ID" b="1">
                <a:latin typeface="Arial Narrow" pitchFamily="34" charset="0"/>
              </a:rPr>
              <a:t>       </a:t>
            </a:r>
            <a:r>
              <a:rPr lang="en-US" b="1">
                <a:latin typeface="Arial Narrow" pitchFamily="34" charset="0"/>
              </a:rPr>
              <a:t>(jika SJL tampak jelas)</a:t>
            </a:r>
          </a:p>
        </p:txBody>
      </p:sp>
      <p:sp>
        <p:nvSpPr>
          <p:cNvPr id="16" name="Text Box 19"/>
          <p:cNvSpPr txBox="1">
            <a:spLocks noChangeArrowheads="1"/>
          </p:cNvSpPr>
          <p:nvPr/>
        </p:nvSpPr>
        <p:spPr bwMode="auto">
          <a:xfrm>
            <a:off x="406400" y="3657600"/>
            <a:ext cx="38608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b="1" dirty="0">
                <a:latin typeface="Arial Narrow" pitchFamily="34" charset="0"/>
              </a:rPr>
              <a:t>2. </a:t>
            </a:r>
            <a:r>
              <a:rPr lang="id-ID" b="1" dirty="0">
                <a:latin typeface="Arial Narrow" pitchFamily="34" charset="0"/>
              </a:rPr>
              <a:t>   </a:t>
            </a:r>
            <a:r>
              <a:rPr lang="en-US" b="1" dirty="0" err="1">
                <a:latin typeface="Arial Narrow" pitchFamily="34" charset="0"/>
              </a:rPr>
              <a:t>Potretlah</a:t>
            </a:r>
            <a:r>
              <a:rPr lang="en-US" b="1" dirty="0">
                <a:latin typeface="Arial Narrow" pitchFamily="34" charset="0"/>
              </a:rPr>
              <a:t> </a:t>
            </a:r>
            <a:r>
              <a:rPr lang="en-US" b="1" dirty="0" err="1">
                <a:latin typeface="Arial Narrow" pitchFamily="34" charset="0"/>
              </a:rPr>
              <a:t>sesdh</a:t>
            </a:r>
            <a:r>
              <a:rPr lang="en-US" b="1" dirty="0">
                <a:latin typeface="Arial Narrow" pitchFamily="34" charset="0"/>
              </a:rPr>
              <a:t> SJL </a:t>
            </a:r>
            <a:r>
              <a:rPr lang="en-US" b="1" dirty="0" err="1">
                <a:latin typeface="Arial Narrow" pitchFamily="34" charset="0"/>
              </a:rPr>
              <a:t>diolesi</a:t>
            </a:r>
            <a:r>
              <a:rPr lang="en-US" b="1" dirty="0">
                <a:latin typeface="Arial Narrow" pitchFamily="34" charset="0"/>
              </a:rPr>
              <a:t> Powder, </a:t>
            </a:r>
            <a:endParaRPr lang="id-ID" b="1" dirty="0">
              <a:latin typeface="Arial Narrow" pitchFamily="34" charset="0"/>
            </a:endParaRPr>
          </a:p>
          <a:p>
            <a:pPr eaLnBrk="1" hangingPunct="1"/>
            <a:r>
              <a:rPr lang="id-ID" b="1" dirty="0">
                <a:latin typeface="Arial Narrow" pitchFamily="34" charset="0"/>
              </a:rPr>
              <a:t>       </a:t>
            </a:r>
            <a:r>
              <a:rPr lang="en-US" b="1" dirty="0" err="1">
                <a:latin typeface="Arial Narrow" pitchFamily="34" charset="0"/>
              </a:rPr>
              <a:t>tapi</a:t>
            </a:r>
            <a:r>
              <a:rPr lang="en-US" b="1" dirty="0">
                <a:latin typeface="Arial Narrow" pitchFamily="34" charset="0"/>
              </a:rPr>
              <a:t> </a:t>
            </a:r>
            <a:r>
              <a:rPr lang="en-US" b="1" dirty="0" err="1">
                <a:latin typeface="Arial Narrow" pitchFamily="34" charset="0"/>
              </a:rPr>
              <a:t>blm</a:t>
            </a:r>
            <a:r>
              <a:rPr lang="en-US" b="1" dirty="0">
                <a:latin typeface="Arial Narrow" pitchFamily="34" charset="0"/>
              </a:rPr>
              <a:t> </a:t>
            </a:r>
            <a:r>
              <a:rPr lang="en-US" b="1" dirty="0" err="1">
                <a:latin typeface="Arial Narrow" pitchFamily="34" charset="0"/>
              </a:rPr>
              <a:t>diangkat</a:t>
            </a:r>
            <a:r>
              <a:rPr lang="en-US" b="1" dirty="0">
                <a:latin typeface="Arial Narrow" pitchFamily="34" charset="0"/>
              </a:rPr>
              <a:t> </a:t>
            </a:r>
            <a:r>
              <a:rPr lang="en-US" b="1" dirty="0" err="1">
                <a:latin typeface="Arial Narrow" pitchFamily="34" charset="0"/>
              </a:rPr>
              <a:t>dlm</a:t>
            </a:r>
            <a:r>
              <a:rPr lang="en-US" b="1" dirty="0">
                <a:latin typeface="Arial Narrow" pitchFamily="34" charset="0"/>
              </a:rPr>
              <a:t> Filter</a:t>
            </a:r>
          </a:p>
        </p:txBody>
      </p:sp>
      <p:sp>
        <p:nvSpPr>
          <p:cNvPr id="17" name="Text Box 20"/>
          <p:cNvSpPr txBox="1">
            <a:spLocks noChangeArrowheads="1"/>
          </p:cNvSpPr>
          <p:nvPr/>
        </p:nvSpPr>
        <p:spPr bwMode="auto">
          <a:xfrm>
            <a:off x="419100" y="4495800"/>
            <a:ext cx="3049588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buFontTx/>
              <a:buAutoNum type="arabicPeriod" startAt="3"/>
            </a:pPr>
            <a:r>
              <a:rPr lang="en-US" b="1">
                <a:latin typeface="Arial Narrow" pitchFamily="34" charset="0"/>
              </a:rPr>
              <a:t>Potretlah pd saat dilakukan </a:t>
            </a:r>
            <a:endParaRPr lang="id-ID" b="1">
              <a:latin typeface="Arial Narrow" pitchFamily="34" charset="0"/>
            </a:endParaRPr>
          </a:p>
          <a:p>
            <a:pPr eaLnBrk="1" hangingPunct="1"/>
            <a:r>
              <a:rPr lang="id-ID" b="1">
                <a:latin typeface="Arial Narrow" pitchFamily="34" charset="0"/>
              </a:rPr>
              <a:t>       </a:t>
            </a:r>
            <a:r>
              <a:rPr lang="en-US" b="1">
                <a:latin typeface="Arial Narrow" pitchFamily="34" charset="0"/>
              </a:rPr>
              <a:t>pengembangan scr Kimia</a:t>
            </a:r>
          </a:p>
        </p:txBody>
      </p:sp>
      <p:sp>
        <p:nvSpPr>
          <p:cNvPr id="18" name="Text Box 21"/>
          <p:cNvSpPr txBox="1">
            <a:spLocks noChangeArrowheads="1"/>
          </p:cNvSpPr>
          <p:nvPr/>
        </p:nvSpPr>
        <p:spPr bwMode="auto">
          <a:xfrm>
            <a:off x="466725" y="5257800"/>
            <a:ext cx="2757486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buFontTx/>
              <a:buAutoNum type="arabicPeriod" startAt="4"/>
            </a:pPr>
            <a:r>
              <a:rPr lang="en-US" b="1" dirty="0" err="1">
                <a:latin typeface="Arial Narrow" pitchFamily="34" charset="0"/>
              </a:rPr>
              <a:t>Potretlah</a:t>
            </a:r>
            <a:r>
              <a:rPr lang="en-US" b="1" dirty="0">
                <a:latin typeface="Arial Narrow" pitchFamily="34" charset="0"/>
              </a:rPr>
              <a:t>  </a:t>
            </a:r>
            <a:r>
              <a:rPr lang="en-US" b="1" dirty="0" err="1">
                <a:latin typeface="Arial Narrow" pitchFamily="34" charset="0"/>
              </a:rPr>
              <a:t>sesudah</a:t>
            </a:r>
            <a:r>
              <a:rPr lang="en-US" b="1" dirty="0">
                <a:latin typeface="Arial Narrow" pitchFamily="34" charset="0"/>
              </a:rPr>
              <a:t> SJL </a:t>
            </a:r>
            <a:endParaRPr lang="id-ID" b="1" dirty="0">
              <a:latin typeface="Arial Narrow" pitchFamily="34" charset="0"/>
            </a:endParaRPr>
          </a:p>
          <a:p>
            <a:pPr eaLnBrk="1" hangingPunct="1"/>
            <a:r>
              <a:rPr lang="id-ID" b="1" dirty="0">
                <a:latin typeface="Arial Narrow" pitchFamily="34" charset="0"/>
              </a:rPr>
              <a:t>       </a:t>
            </a:r>
            <a:r>
              <a:rPr lang="en-US" b="1" dirty="0" err="1">
                <a:latin typeface="Arial Narrow" pitchFamily="34" charset="0"/>
              </a:rPr>
              <a:t>dipindahkan</a:t>
            </a:r>
            <a:r>
              <a:rPr lang="en-US" b="1" dirty="0">
                <a:latin typeface="Arial Narrow" pitchFamily="34" charset="0"/>
              </a:rPr>
              <a:t> </a:t>
            </a:r>
            <a:r>
              <a:rPr lang="en-US" b="1" dirty="0" err="1">
                <a:latin typeface="Arial Narrow" pitchFamily="34" charset="0"/>
              </a:rPr>
              <a:t>ke</a:t>
            </a:r>
            <a:r>
              <a:rPr lang="en-US" b="1" dirty="0">
                <a:latin typeface="Arial Narrow" pitchFamily="34" charset="0"/>
              </a:rPr>
              <a:t> </a:t>
            </a:r>
            <a:r>
              <a:rPr lang="en-US" b="1" dirty="0" smtClean="0">
                <a:latin typeface="Arial Narrow" pitchFamily="34" charset="0"/>
              </a:rPr>
              <a:t>Lifter</a:t>
            </a:r>
          </a:p>
          <a:p>
            <a:pPr eaLnBrk="1" hangingPunct="1"/>
            <a:r>
              <a:rPr lang="en-US" b="1" dirty="0">
                <a:latin typeface="Arial Narrow" pitchFamily="34" charset="0"/>
              </a:rPr>
              <a:t> </a:t>
            </a:r>
            <a:r>
              <a:rPr lang="en-US" b="1" dirty="0" smtClean="0">
                <a:latin typeface="Arial Narrow" pitchFamily="34" charset="0"/>
              </a:rPr>
              <a:t>      </a:t>
            </a:r>
            <a:r>
              <a:rPr lang="en-US" b="1" dirty="0" err="1" smtClean="0">
                <a:latin typeface="Arial Narrow" pitchFamily="34" charset="0"/>
              </a:rPr>
              <a:t>menggunakan</a:t>
            </a:r>
            <a:r>
              <a:rPr lang="en-US" b="1" dirty="0" smtClean="0">
                <a:latin typeface="Arial Narrow" pitchFamily="34" charset="0"/>
              </a:rPr>
              <a:t> </a:t>
            </a:r>
            <a:r>
              <a:rPr lang="en-US" b="1" dirty="0" err="1" smtClean="0">
                <a:latin typeface="Arial Narrow" pitchFamily="34" charset="0"/>
              </a:rPr>
              <a:t>mudus</a:t>
            </a:r>
            <a:endParaRPr lang="en-US" b="1" dirty="0" smtClean="0">
              <a:latin typeface="Arial Narrow" pitchFamily="34" charset="0"/>
            </a:endParaRPr>
          </a:p>
          <a:p>
            <a:pPr eaLnBrk="1" hangingPunct="1"/>
            <a:r>
              <a:rPr lang="en-US" b="1" dirty="0">
                <a:latin typeface="Arial Narrow" pitchFamily="34" charset="0"/>
              </a:rPr>
              <a:t> </a:t>
            </a:r>
            <a:r>
              <a:rPr lang="en-US" b="1" dirty="0" smtClean="0">
                <a:latin typeface="Arial Narrow" pitchFamily="34" charset="0"/>
              </a:rPr>
              <a:t>      manual </a:t>
            </a:r>
            <a:r>
              <a:rPr lang="en-US" b="1" dirty="0" err="1" smtClean="0">
                <a:latin typeface="Arial Narrow" pitchFamily="34" charset="0"/>
              </a:rPr>
              <a:t>dan</a:t>
            </a:r>
            <a:r>
              <a:rPr lang="en-US" b="1" dirty="0" smtClean="0">
                <a:latin typeface="Arial Narrow" pitchFamily="34" charset="0"/>
              </a:rPr>
              <a:t> </a:t>
            </a:r>
            <a:r>
              <a:rPr lang="en-US" b="1" dirty="0" err="1" smtClean="0">
                <a:latin typeface="Arial Narrow" pitchFamily="34" charset="0"/>
              </a:rPr>
              <a:t>lensa</a:t>
            </a:r>
            <a:r>
              <a:rPr lang="en-US" b="1" dirty="0" smtClean="0">
                <a:latin typeface="Arial Narrow" pitchFamily="34" charset="0"/>
              </a:rPr>
              <a:t> Macro</a:t>
            </a:r>
            <a:endParaRPr lang="en-US" b="1" dirty="0">
              <a:latin typeface="Arial Narrow" pitchFamily="34" charset="0"/>
            </a:endParaRPr>
          </a:p>
        </p:txBody>
      </p:sp>
      <p:pic>
        <p:nvPicPr>
          <p:cNvPr id="19" name="Picture 17" descr="008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9304" y="2798762"/>
            <a:ext cx="3429000" cy="3678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10" descr="DSC_3700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403"/>
          <a:stretch>
            <a:fillRect/>
          </a:stretch>
        </p:blipFill>
        <p:spPr bwMode="auto">
          <a:xfrm>
            <a:off x="3352800" y="4343400"/>
            <a:ext cx="2601913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92649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6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 autoUpdateAnimBg="0"/>
      <p:bldP spid="15" grpId="0" build="p" autoUpdateAnimBg="0"/>
      <p:bldP spid="16" grpId="0" build="p" autoUpdateAnimBg="0"/>
      <p:bldP spid="17" grpId="0" build="p" autoUpdateAnimBg="0"/>
      <p:bldP spid="18" grpId="0" build="p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8" descr="header paparan TIPIS copy.gi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46" y="30762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2460"/>
            <a:ext cx="9144000" cy="6858000"/>
          </a:xfrm>
          <a:prstGeom prst="rect">
            <a:avLst/>
          </a:prstGeom>
          <a:noFill/>
          <a:ln w="76200">
            <a:solidFill>
              <a:srgbClr val="FFC000"/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371260" y="6504801"/>
            <a:ext cx="276037" cy="307777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400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+mn-lt"/>
                <a:cs typeface="+mn-cs"/>
              </a:rPr>
              <a:t>8</a:t>
            </a:r>
            <a:endParaRPr lang="en-US" sz="1400" b="1" dirty="0">
              <a:ln w="50800"/>
              <a:solidFill>
                <a:schemeClr val="bg1">
                  <a:shade val="50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200278" y="990600"/>
            <a:ext cx="4724400" cy="455398"/>
          </a:xfrm>
          <a:prstGeom prst="roundRect">
            <a:avLst>
              <a:gd name="adj" fmla="val 46212"/>
            </a:avLst>
          </a:prstGeom>
          <a:solidFill>
            <a:schemeClr val="bg1"/>
          </a:solidFill>
          <a:ln w="28575">
            <a:solidFill>
              <a:srgbClr val="FFFF00"/>
            </a:solidFill>
          </a:ln>
          <a:effectLst>
            <a:glow rad="1397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Rectangle 22"/>
          <p:cNvSpPr/>
          <p:nvPr/>
        </p:nvSpPr>
        <p:spPr bwMode="auto">
          <a:xfrm>
            <a:off x="-76200" y="914400"/>
            <a:ext cx="5181600" cy="523220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2800" b="1" dirty="0" smtClean="0">
                <a:ln w="19050">
                  <a:solidFill>
                    <a:srgbClr val="EEECE1">
                      <a:tint val="1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Calibri"/>
                <a:cs typeface="+mn-cs"/>
              </a:rPr>
              <a:t>Memotret </a:t>
            </a:r>
            <a:r>
              <a:rPr lang="en-US" sz="2800" b="1" dirty="0" smtClean="0">
                <a:ln w="19050">
                  <a:solidFill>
                    <a:srgbClr val="EEECE1">
                      <a:tint val="1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Calibri"/>
              </a:rPr>
              <a:t>SJL</a:t>
            </a:r>
            <a:endParaRPr lang="en-US" sz="2800" b="1" dirty="0">
              <a:ln w="19050">
                <a:solidFill>
                  <a:srgbClr val="EEECE1">
                    <a:tint val="1000"/>
                  </a:srgbClr>
                </a:solidFill>
                <a:prstDash val="solid"/>
              </a:ln>
              <a:solidFill>
                <a:srgbClr val="FF0000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  <a:latin typeface="Calibri"/>
              <a:cs typeface="+mn-cs"/>
            </a:endParaRPr>
          </a:p>
        </p:txBody>
      </p:sp>
      <p:pic>
        <p:nvPicPr>
          <p:cNvPr id="7" name="Picture 10" descr="DSC_1291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600200"/>
            <a:ext cx="3927475" cy="2608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1" descr="DSC_1307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581400"/>
            <a:ext cx="4397375" cy="292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12" descr="DSC_1315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3505200"/>
            <a:ext cx="4397375" cy="292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13" descr="DSC_1317.JPG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5347" y="1371600"/>
            <a:ext cx="4016375" cy="2667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4"/>
          <p:cNvSpPr txBox="1">
            <a:spLocks noChangeArrowheads="1"/>
          </p:cNvSpPr>
          <p:nvPr/>
        </p:nvSpPr>
        <p:spPr bwMode="auto">
          <a:xfrm>
            <a:off x="304800" y="5791200"/>
            <a:ext cx="29591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>
                <a:solidFill>
                  <a:schemeClr val="bg1"/>
                </a:solidFill>
              </a:rPr>
              <a:t>SJL sdh dikembangkan dg </a:t>
            </a:r>
          </a:p>
          <a:p>
            <a:pPr eaLnBrk="1" hangingPunct="1"/>
            <a:r>
              <a:rPr lang="en-US">
                <a:solidFill>
                  <a:schemeClr val="bg1"/>
                </a:solidFill>
              </a:rPr>
              <a:t>Nynhidrin</a:t>
            </a:r>
          </a:p>
        </p:txBody>
      </p:sp>
      <p:sp>
        <p:nvSpPr>
          <p:cNvPr id="12" name="TextBox 15"/>
          <p:cNvSpPr txBox="1">
            <a:spLocks noChangeArrowheads="1"/>
          </p:cNvSpPr>
          <p:nvPr/>
        </p:nvSpPr>
        <p:spPr bwMode="auto">
          <a:xfrm>
            <a:off x="4987884" y="1563687"/>
            <a:ext cx="4284663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b="1" dirty="0" err="1">
                <a:solidFill>
                  <a:srgbClr val="0000FF"/>
                </a:solidFill>
              </a:rPr>
              <a:t>Memotret</a:t>
            </a:r>
            <a:r>
              <a:rPr lang="en-US" b="1" dirty="0">
                <a:solidFill>
                  <a:srgbClr val="0000FF"/>
                </a:solidFill>
              </a:rPr>
              <a:t> SJL </a:t>
            </a:r>
            <a:r>
              <a:rPr lang="en-US" b="1" dirty="0" err="1">
                <a:solidFill>
                  <a:srgbClr val="0000FF"/>
                </a:solidFill>
              </a:rPr>
              <a:t>sdh</a:t>
            </a:r>
            <a:r>
              <a:rPr lang="en-US" b="1" dirty="0">
                <a:solidFill>
                  <a:srgbClr val="0000FF"/>
                </a:solidFill>
              </a:rPr>
              <a:t> </a:t>
            </a:r>
            <a:r>
              <a:rPr lang="en-US" b="1" dirty="0" err="1">
                <a:solidFill>
                  <a:srgbClr val="0000FF"/>
                </a:solidFill>
              </a:rPr>
              <a:t>dikembangkan</a:t>
            </a:r>
            <a:r>
              <a:rPr lang="en-US" b="1" dirty="0">
                <a:solidFill>
                  <a:srgbClr val="0000FF"/>
                </a:solidFill>
              </a:rPr>
              <a:t> dg </a:t>
            </a:r>
          </a:p>
          <a:p>
            <a:pPr eaLnBrk="1" hangingPunct="1"/>
            <a:r>
              <a:rPr lang="en-US" b="1" dirty="0" err="1">
                <a:solidFill>
                  <a:srgbClr val="0000FF"/>
                </a:solidFill>
              </a:rPr>
              <a:t>Cyanoacrilate</a:t>
            </a:r>
            <a:r>
              <a:rPr lang="en-US" b="1" dirty="0">
                <a:solidFill>
                  <a:srgbClr val="0000FF"/>
                </a:solidFill>
              </a:rPr>
              <a:t> (CA)</a:t>
            </a:r>
          </a:p>
        </p:txBody>
      </p:sp>
      <p:sp>
        <p:nvSpPr>
          <p:cNvPr id="13" name="TextBox 16"/>
          <p:cNvSpPr txBox="1">
            <a:spLocks noChangeArrowheads="1"/>
          </p:cNvSpPr>
          <p:nvPr/>
        </p:nvSpPr>
        <p:spPr bwMode="auto">
          <a:xfrm>
            <a:off x="457200" y="2895600"/>
            <a:ext cx="399732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>
                <a:solidFill>
                  <a:schemeClr val="bg1"/>
                </a:solidFill>
              </a:rPr>
              <a:t>Memotret SJL sdh dikembangkan dg </a:t>
            </a:r>
          </a:p>
          <a:p>
            <a:pPr eaLnBrk="1" hangingPunct="1"/>
            <a:r>
              <a:rPr lang="en-US">
                <a:solidFill>
                  <a:schemeClr val="bg1"/>
                </a:solidFill>
              </a:rPr>
              <a:t>Iodium Crystal</a:t>
            </a:r>
          </a:p>
        </p:txBody>
      </p:sp>
      <p:sp>
        <p:nvSpPr>
          <p:cNvPr id="14" name="Oval 13"/>
          <p:cNvSpPr/>
          <p:nvPr/>
        </p:nvSpPr>
        <p:spPr>
          <a:xfrm>
            <a:off x="1066800" y="3962400"/>
            <a:ext cx="2286000" cy="2286000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995947" y="1905000"/>
            <a:ext cx="1828800" cy="1981200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5791200" y="3962400"/>
            <a:ext cx="1828800" cy="1981200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12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843</Words>
  <Application>Microsoft Office PowerPoint</Application>
  <PresentationFormat>On-screen Show (4:3)</PresentationFormat>
  <Paragraphs>209</Paragraphs>
  <Slides>15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16</cp:revision>
  <cp:lastPrinted>2014-02-05T06:46:33Z</cp:lastPrinted>
  <dcterms:created xsi:type="dcterms:W3CDTF">2014-02-05T04:52:40Z</dcterms:created>
  <dcterms:modified xsi:type="dcterms:W3CDTF">2014-11-28T02:41:15Z</dcterms:modified>
</cp:coreProperties>
</file>

<file path=docProps/thumbnail.jpeg>
</file>